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84" r:id="rId4"/>
    <p:sldId id="291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0" r:id="rId15"/>
    <p:sldId id="278" r:id="rId16"/>
    <p:sldId id="279" r:id="rId17"/>
    <p:sldId id="280" r:id="rId18"/>
    <p:sldId id="281" r:id="rId19"/>
    <p:sldId id="282" r:id="rId20"/>
    <p:sldId id="283" r:id="rId21"/>
    <p:sldId id="272" r:id="rId22"/>
    <p:sldId id="286" r:id="rId23"/>
    <p:sldId id="274" r:id="rId24"/>
    <p:sldId id="289" r:id="rId25"/>
    <p:sldId id="290" r:id="rId26"/>
    <p:sldId id="276" r:id="rId27"/>
    <p:sldId id="288" r:id="rId28"/>
    <p:sldId id="287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867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525" autoAdjust="0"/>
  </p:normalViewPr>
  <p:slideViewPr>
    <p:cSldViewPr snapToGrid="0" snapToObjects="1">
      <p:cViewPr>
        <p:scale>
          <a:sx n="94" d="100"/>
          <a:sy n="94" d="100"/>
        </p:scale>
        <p:origin x="-3680" y="-7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C06C57-87F9-9D41-B205-D0EF8468B1D4}" type="datetimeFigureOut">
              <a:rPr lang="en-US" smtClean="0"/>
              <a:t>8/28/13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67B96-E0A7-BA4F-8454-70F11EA48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55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Median for mRNAs is ~1kb</a:t>
            </a:r>
          </a:p>
          <a:p>
            <a:r>
              <a:rPr lang="en-US" dirty="0" smtClean="0"/>
              <a:t>Median</a:t>
            </a:r>
            <a:r>
              <a:rPr lang="en-US" baseline="0" dirty="0" smtClean="0"/>
              <a:t> for piRNA clusters is ~8kb 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Describe boxplot?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Whiskers are Q1 – 1.5 * IQR and Q3 + 1.5 * ITR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67B96-E0A7-BA4F-8454-70F11EA48A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051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B328E-A11E-4437-A1B8-8936B75AE5D1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Median for mRNAs is ~1kb</a:t>
            </a:r>
          </a:p>
          <a:p>
            <a:r>
              <a:rPr lang="en-US" dirty="0" smtClean="0"/>
              <a:t>Median</a:t>
            </a:r>
            <a:r>
              <a:rPr lang="en-US" baseline="0" dirty="0" smtClean="0"/>
              <a:t> for piRNA clusters is ~8kb 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Describe boxplot?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Whiskers are Q1 – 1.5 * IQR and Q3 + 1.5 * ITR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67B96-E0A7-BA4F-8454-70F11EA48A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05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pachytene stage, also known as </a:t>
            </a:r>
            <a:r>
              <a:rPr lang="en-US" baseline="0" dirty="0" err="1" smtClean="0"/>
              <a:t>pachynema</a:t>
            </a:r>
            <a:r>
              <a:rPr lang="en-US" baseline="0" dirty="0" smtClean="0"/>
              <a:t>, from Greek words meaning "thick threads",[1]:27 is the stage when chromosomal crossover (crossing over) occurs. </a:t>
            </a:r>
            <a:r>
              <a:rPr lang="en-US" baseline="0" dirty="0" err="1" smtClean="0"/>
              <a:t>Nonsister</a:t>
            </a:r>
            <a:r>
              <a:rPr lang="en-US" baseline="0" dirty="0" smtClean="0"/>
              <a:t> chromatids of homologous chromosomes randomly exchange segments over regions of homology. Sex chromosomes, however, are not wholly identical, and only exchange information over a small region of homology. At the sites where exchange happens, </a:t>
            </a:r>
            <a:r>
              <a:rPr lang="en-US" baseline="0" dirty="0" err="1" smtClean="0"/>
              <a:t>chiasmata</a:t>
            </a:r>
            <a:r>
              <a:rPr lang="en-US" baseline="0" dirty="0" smtClean="0"/>
              <a:t> form. The exchange of information between the non-sister chromatids results in a recombination of information; each chromosome has the complete set of information it had before, and there are no gaps formed as a result of the process. Because the chromosomes cannot be distinguished in the </a:t>
            </a:r>
            <a:r>
              <a:rPr lang="en-US" baseline="0" dirty="0" err="1" smtClean="0"/>
              <a:t>synaptonemal</a:t>
            </a:r>
            <a:r>
              <a:rPr lang="en-US" baseline="0" dirty="0" smtClean="0"/>
              <a:t> complex, the actual act of crossing over is not perceivable through the microscope, and </a:t>
            </a:r>
            <a:r>
              <a:rPr lang="en-US" baseline="0" dirty="0" err="1" smtClean="0"/>
              <a:t>chiasmata</a:t>
            </a:r>
            <a:r>
              <a:rPr lang="en-US" baseline="0" dirty="0" smtClean="0"/>
              <a:t> are not visible until the next stage.[citation needed]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67B96-E0A7-BA4F-8454-70F11EA48A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946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“Current technology is unable to prove continuity</a:t>
            </a:r>
            <a:r>
              <a:rPr lang="en-US" baseline="0" dirty="0" smtClean="0"/>
              <a:t> of a long transcript – for example if we use PCR to show </a:t>
            </a:r>
            <a:r>
              <a:rPr lang="en-US" baseline="0" dirty="0" err="1" smtClean="0"/>
              <a:t>amplicons</a:t>
            </a:r>
            <a:r>
              <a:rPr lang="en-US" baseline="0" dirty="0" smtClean="0"/>
              <a:t> are on same transcript, depending on the primer in red, essential control, rarely done, saw these results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RT Will not go long enough and is not sufficiently primer depend, </a:t>
            </a:r>
          </a:p>
          <a:p>
            <a:r>
              <a:rPr lang="en-US" baseline="0" dirty="0" smtClean="0"/>
              <a:t>Testing a single continuous precursor transcript</a:t>
            </a:r>
          </a:p>
          <a:p>
            <a:endParaRPr lang="en-US" dirty="0" smtClean="0"/>
          </a:p>
          <a:p>
            <a:r>
              <a:rPr lang="en-US" dirty="0" smtClean="0"/>
              <a:t>This is a good thing that RT-PCR</a:t>
            </a:r>
            <a:r>
              <a:rPr lang="en-US" baseline="0" dirty="0" smtClean="0"/>
              <a:t> Doesn’t work – for my case at least</a:t>
            </a:r>
          </a:p>
          <a:p>
            <a:r>
              <a:rPr lang="en-US" baseline="0" dirty="0" smtClean="0"/>
              <a:t>How can you expect RT to go for over 40 </a:t>
            </a:r>
            <a:r>
              <a:rPr lang="en-US" baseline="0" dirty="0" err="1" smtClean="0"/>
              <a:t>kB</a:t>
            </a:r>
            <a:r>
              <a:rPr lang="en-US" baseline="0" dirty="0" smtClean="0"/>
              <a:t>?!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67B96-E0A7-BA4F-8454-70F11EA48A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33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Mention</a:t>
            </a:r>
            <a:r>
              <a:rPr lang="en-US" baseline="0" dirty="0" smtClean="0"/>
              <a:t> issues of Bias and number of </a:t>
            </a:r>
            <a:r>
              <a:rPr lang="en-US" baseline="0" dirty="0" err="1" smtClean="0"/>
              <a:t>ligaiton</a:t>
            </a:r>
            <a:r>
              <a:rPr lang="en-US" baseline="0" dirty="0" smtClean="0"/>
              <a:t> sites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67B96-E0A7-BA4F-8454-70F11EA48A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94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Have a ‘Vast Hugeness’ needed to work in pieces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Discussed missed attempts to “GO FOR HOMERUN”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67B96-E0A7-BA4F-8454-70F11EA48A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589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4227175" y="-11796713"/>
            <a:ext cx="16656050" cy="124920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34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4813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Junctions that </a:t>
            </a:r>
          </a:p>
          <a:p>
            <a:r>
              <a:rPr lang="en-US" dirty="0" smtClean="0"/>
              <a:t>	1)</a:t>
            </a:r>
            <a:r>
              <a:rPr lang="en-US" baseline="0" dirty="0" smtClean="0"/>
              <a:t>  fall within clusters</a:t>
            </a:r>
          </a:p>
          <a:p>
            <a:r>
              <a:rPr lang="en-US" baseline="0" dirty="0" smtClean="0"/>
              <a:t>	2) Do not overlap annotated </a:t>
            </a:r>
            <a:r>
              <a:rPr lang="en-US" baseline="0" dirty="0" err="1" smtClean="0"/>
              <a:t>refSeq</a:t>
            </a:r>
            <a:r>
              <a:rPr lang="en-US" baseline="0" dirty="0" smtClean="0"/>
              <a:t> Genes</a:t>
            </a:r>
          </a:p>
          <a:p>
            <a:r>
              <a:rPr lang="en-US" baseline="0" dirty="0" smtClean="0"/>
              <a:t>	3) have more than 1 supported splice </a:t>
            </a:r>
            <a:r>
              <a:rPr lang="en-US" baseline="0" dirty="0" err="1" smtClean="0"/>
              <a:t>junciton</a:t>
            </a:r>
            <a:r>
              <a:rPr lang="en-US" baseline="0" dirty="0" smtClean="0"/>
              <a:t> read</a:t>
            </a:r>
          </a:p>
          <a:p>
            <a:endParaRPr lang="en-US" baseline="0" dirty="0" smtClean="0"/>
          </a:p>
          <a:p>
            <a:r>
              <a:rPr lang="en-US" baseline="0" dirty="0" smtClean="0"/>
              <a:t>Gone in Mutant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4227175" y="-11796713"/>
            <a:ext cx="16656050" cy="124920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34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4813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Junctions that </a:t>
            </a:r>
          </a:p>
          <a:p>
            <a:r>
              <a:rPr lang="en-US" dirty="0" smtClean="0"/>
              <a:t>	1)</a:t>
            </a:r>
            <a:r>
              <a:rPr lang="en-US" baseline="0" dirty="0" smtClean="0"/>
              <a:t>  fall within clusters</a:t>
            </a:r>
          </a:p>
          <a:p>
            <a:r>
              <a:rPr lang="en-US" baseline="0" dirty="0" smtClean="0"/>
              <a:t>	2) Do not overlap annotated </a:t>
            </a:r>
            <a:r>
              <a:rPr lang="en-US" baseline="0" dirty="0" err="1" smtClean="0"/>
              <a:t>refSeq</a:t>
            </a:r>
            <a:r>
              <a:rPr lang="en-US" baseline="0" dirty="0" smtClean="0"/>
              <a:t> Genes</a:t>
            </a:r>
          </a:p>
          <a:p>
            <a:r>
              <a:rPr lang="en-US" baseline="0" dirty="0" smtClean="0"/>
              <a:t>	3) have more than 1 supported splice </a:t>
            </a:r>
            <a:r>
              <a:rPr lang="en-US" baseline="0" dirty="0" err="1" smtClean="0"/>
              <a:t>junciton</a:t>
            </a:r>
            <a:r>
              <a:rPr lang="en-US" baseline="0" dirty="0" smtClean="0"/>
              <a:t> read</a:t>
            </a:r>
          </a:p>
          <a:p>
            <a:endParaRPr lang="en-US" baseline="0" dirty="0" smtClean="0"/>
          </a:p>
          <a:p>
            <a:r>
              <a:rPr lang="en-US" baseline="0" dirty="0" smtClean="0"/>
              <a:t>Gone in Mutant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Gone in mutant!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02D79-D47F-4642-AB44-B4170F4EFCC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41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2FC51-9A3F-CB48-B567-388D783A2D43}" type="datetimeFigureOut">
              <a:rPr lang="en-US" smtClean="0"/>
              <a:t>8/28/13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1F4F3-3922-DC40-A95E-0A924B1C0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678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2FC51-9A3F-CB48-B567-388D783A2D43}" type="datetimeFigureOut">
              <a:rPr lang="en-US" smtClean="0"/>
              <a:t>8/28/13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1F4F3-3922-DC40-A95E-0A924B1C0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264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2FC51-9A3F-CB48-B567-388D783A2D43}" type="datetimeFigureOut">
              <a:rPr lang="en-US" smtClean="0"/>
              <a:t>8/28/13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1F4F3-3922-DC40-A95E-0A924B1C0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11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  <a:lvl2pPr>
              <a:defRPr>
                <a:latin typeface="Helvetica Neue"/>
                <a:cs typeface="Helvetica Neue"/>
              </a:defRPr>
            </a:lvl2pPr>
            <a:lvl3pPr>
              <a:defRPr>
                <a:latin typeface="Helvetica Neue"/>
                <a:cs typeface="Helvetica Neue"/>
              </a:defRPr>
            </a:lvl3pPr>
            <a:lvl4pPr>
              <a:defRPr>
                <a:latin typeface="Helvetica Neue"/>
                <a:cs typeface="Helvetica Neue"/>
              </a:defRPr>
            </a:lvl4pPr>
            <a:lvl5pPr>
              <a:defRPr>
                <a:latin typeface="Helvetica Neue"/>
                <a:cs typeface="Helvetica Neue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2FC51-9A3F-CB48-B567-388D783A2D43}" type="datetimeFigureOut">
              <a:rPr lang="en-US" smtClean="0"/>
              <a:t>8/28/13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1F4F3-3922-DC40-A95E-0A924B1C0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11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2FC51-9A3F-CB48-B567-388D783A2D43}" type="datetimeFigureOut">
              <a:rPr lang="en-US" smtClean="0"/>
              <a:t>8/28/13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1F4F3-3922-DC40-A95E-0A924B1C0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16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Helvetica Neue"/>
                <a:cs typeface="Helvetica Neue"/>
              </a:defRPr>
            </a:lvl1pPr>
            <a:lvl2pPr>
              <a:defRPr sz="2400">
                <a:latin typeface="Helvetica Neue"/>
                <a:cs typeface="Helvetica Neue"/>
              </a:defRPr>
            </a:lvl2pPr>
            <a:lvl3pPr>
              <a:defRPr sz="2000">
                <a:latin typeface="Helvetica Neue"/>
                <a:cs typeface="Helvetica Neue"/>
              </a:defRPr>
            </a:lvl3pPr>
            <a:lvl4pPr>
              <a:defRPr sz="1800">
                <a:latin typeface="Helvetica Neue"/>
                <a:cs typeface="Helvetica Neue"/>
              </a:defRPr>
            </a:lvl4pPr>
            <a:lvl5pPr>
              <a:defRPr sz="1800">
                <a:latin typeface="Helvetica Neue"/>
                <a:cs typeface="Helvetica Neu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Helvetica Neue"/>
                <a:cs typeface="Helvetica Neue"/>
              </a:defRPr>
            </a:lvl1pPr>
            <a:lvl2pPr>
              <a:defRPr sz="2400">
                <a:latin typeface="Helvetica Neue"/>
                <a:cs typeface="Helvetica Neue"/>
              </a:defRPr>
            </a:lvl2pPr>
            <a:lvl3pPr>
              <a:defRPr sz="2000">
                <a:latin typeface="Helvetica Neue"/>
                <a:cs typeface="Helvetica Neue"/>
              </a:defRPr>
            </a:lvl3pPr>
            <a:lvl4pPr>
              <a:defRPr sz="1800">
                <a:latin typeface="Helvetica Neue"/>
                <a:cs typeface="Helvetica Neue"/>
              </a:defRPr>
            </a:lvl4pPr>
            <a:lvl5pPr>
              <a:defRPr sz="1800">
                <a:latin typeface="Helvetica Neue"/>
                <a:cs typeface="Helvetica Neu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2FC51-9A3F-CB48-B567-388D783A2D43}" type="datetimeFigureOut">
              <a:rPr lang="en-US" smtClean="0"/>
              <a:t>8/28/13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1F4F3-3922-DC40-A95E-0A924B1C0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3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Helvetica Neue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Helvetica Neue"/>
                <a:cs typeface="Helvetica Neue"/>
              </a:defRPr>
            </a:lvl1pPr>
            <a:lvl2pPr>
              <a:defRPr sz="2000">
                <a:latin typeface="Helvetica Neue"/>
                <a:cs typeface="Helvetica Neue"/>
              </a:defRPr>
            </a:lvl2pPr>
            <a:lvl3pPr>
              <a:defRPr sz="1800">
                <a:latin typeface="Helvetica Neue"/>
                <a:cs typeface="Helvetica Neue"/>
              </a:defRPr>
            </a:lvl3pPr>
            <a:lvl4pPr>
              <a:defRPr sz="1600">
                <a:latin typeface="Helvetica Neue"/>
                <a:cs typeface="Helvetica Neue"/>
              </a:defRPr>
            </a:lvl4pPr>
            <a:lvl5pPr>
              <a:defRPr sz="1600">
                <a:latin typeface="Helvetica Neue"/>
                <a:cs typeface="Helvetica Neue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Helvetica Neue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Helvetica Neue"/>
                <a:cs typeface="Helvetica Neue"/>
              </a:defRPr>
            </a:lvl1pPr>
            <a:lvl2pPr>
              <a:defRPr sz="2000">
                <a:latin typeface="Helvetica Neue"/>
                <a:cs typeface="Helvetica Neue"/>
              </a:defRPr>
            </a:lvl2pPr>
            <a:lvl3pPr>
              <a:defRPr sz="1800">
                <a:latin typeface="Helvetica Neue"/>
                <a:cs typeface="Helvetica Neue"/>
              </a:defRPr>
            </a:lvl3pPr>
            <a:lvl4pPr>
              <a:defRPr sz="1600">
                <a:latin typeface="Helvetica Neue"/>
                <a:cs typeface="Helvetica Neue"/>
              </a:defRPr>
            </a:lvl4pPr>
            <a:lvl5pPr>
              <a:defRPr sz="1600">
                <a:latin typeface="Helvetica Neue"/>
                <a:cs typeface="Helvetica Neue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2FC51-9A3F-CB48-B567-388D783A2D43}" type="datetimeFigureOut">
              <a:rPr lang="en-US" smtClean="0"/>
              <a:t>8/28/13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1F4F3-3922-DC40-A95E-0A924B1C0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51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2FC51-9A3F-CB48-B567-388D783A2D43}" type="datetimeFigureOut">
              <a:rPr lang="en-US" smtClean="0"/>
              <a:t>8/28/13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1F4F3-3922-DC40-A95E-0A924B1C0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70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2FC51-9A3F-CB48-B567-388D783A2D43}" type="datetimeFigureOut">
              <a:rPr lang="en-US" smtClean="0"/>
              <a:t>8/28/13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1F4F3-3922-DC40-A95E-0A924B1C0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63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2FC51-9A3F-CB48-B567-388D783A2D43}" type="datetimeFigureOut">
              <a:rPr lang="en-US" smtClean="0"/>
              <a:t>8/28/13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1F4F3-3922-DC40-A95E-0A924B1C0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62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2FC51-9A3F-CB48-B567-388D783A2D43}" type="datetimeFigureOut">
              <a:rPr lang="en-US" smtClean="0"/>
              <a:t>8/28/13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1F4F3-3922-DC40-A95E-0A924B1C0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74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0933"/>
            <a:ext cx="8229600" cy="731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47296"/>
            <a:ext cx="8229600" cy="4905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2BF2FC51-9A3F-CB48-B567-388D783A2D43}" type="datetimeFigureOut">
              <a:rPr lang="en-US" smtClean="0"/>
              <a:pPr/>
              <a:t>8/28/13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</a:lstStyle>
          <a:p>
            <a:fld id="{FDF1F4F3-3922-DC40-A95E-0A924B1C01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226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Helvetica Neue"/>
          <a:ea typeface="+mj-ea"/>
          <a:cs typeface="Helvetica Neue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Helvetica Neue"/>
          <a:ea typeface="+mn-ea"/>
          <a:cs typeface="Helvetica Neu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Helvetica Neue"/>
          <a:ea typeface="+mn-ea"/>
          <a:cs typeface="Helvetica Neu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Helvetica Neue"/>
          <a:ea typeface="+mn-ea"/>
          <a:cs typeface="Helvetica Neu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Helvetica Neue"/>
          <a:ea typeface="+mn-ea"/>
          <a:cs typeface="Helvetica Neu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Helvetica Neue"/>
          <a:ea typeface="+mn-ea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Characterizing mammalian piRNA precursors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Christian Roy</a:t>
            </a:r>
          </a:p>
          <a:p>
            <a:r>
              <a:rPr lang="en-US" dirty="0" smtClean="0"/>
              <a:t>Biochemistry Chalk talk</a:t>
            </a:r>
          </a:p>
          <a:p>
            <a:r>
              <a:rPr lang="en-US" dirty="0" smtClean="0"/>
              <a:t>Moore/Zamore Labs</a:t>
            </a:r>
          </a:p>
          <a:p>
            <a:r>
              <a:rPr lang="en-US" dirty="0" smtClean="0"/>
              <a:t>11/04/2011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3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SeqZip</a:t>
            </a:r>
            <a:endParaRPr lang="en-US" dirty="0"/>
          </a:p>
        </p:txBody>
      </p:sp>
      <p:pic>
        <p:nvPicPr>
          <p:cNvPr id="5" name="Content Placeholder 4" descr="SeqZipDiagram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4" b="-2014"/>
          <a:stretch>
            <a:fillRect/>
          </a:stretch>
        </p:blipFill>
        <p:spPr>
          <a:xfrm>
            <a:off x="-194301" y="683874"/>
            <a:ext cx="9429741" cy="5493406"/>
          </a:xfrm>
        </p:spPr>
      </p:pic>
      <p:sp>
        <p:nvSpPr>
          <p:cNvPr id="4" name="TextBox 3"/>
          <p:cNvSpPr txBox="1"/>
          <p:nvPr/>
        </p:nvSpPr>
        <p:spPr>
          <a:xfrm>
            <a:off x="457200" y="805794"/>
            <a:ext cx="829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An RT-free methodology to examine RNA sequence content and connectivity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20310" y="1215766"/>
            <a:ext cx="3859530" cy="450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00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SeqZip</a:t>
            </a:r>
            <a:r>
              <a:rPr lang="en-US" dirty="0" smtClean="0"/>
              <a:t> analysis of piRNA precursor 1 </a:t>
            </a:r>
            <a:endParaRPr lang="en-US" dirty="0"/>
          </a:p>
        </p:txBody>
      </p:sp>
      <p:pic>
        <p:nvPicPr>
          <p:cNvPr id="4" name="Content Placeholder 3" descr="cluster.coverage.v2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0" b="78536"/>
          <a:stretch/>
        </p:blipFill>
        <p:spPr>
          <a:xfrm>
            <a:off x="527269" y="1367396"/>
            <a:ext cx="8478836" cy="989500"/>
          </a:xfrm>
        </p:spPr>
      </p:pic>
      <p:pic>
        <p:nvPicPr>
          <p:cNvPr id="5" name="Content Placeholder 3" descr="cluster.coverage.v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10" b="3100"/>
          <a:stretch/>
        </p:blipFill>
        <p:spPr>
          <a:xfrm>
            <a:off x="527269" y="2161462"/>
            <a:ext cx="8478833" cy="35503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1" y="1732030"/>
            <a:ext cx="1440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latin typeface="Helvetica Neue"/>
                <a:cs typeface="Helvetica Neue"/>
              </a:rPr>
              <a:t>Loop size in kb -&gt;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97836" y="1906236"/>
            <a:ext cx="53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A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12278" y="1906236"/>
            <a:ext cx="53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B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95360" y="1906236"/>
            <a:ext cx="53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C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27253" y="1906236"/>
            <a:ext cx="53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D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84137" y="1906236"/>
            <a:ext cx="53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E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97836" y="1661410"/>
            <a:ext cx="53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5.1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08001" y="1664637"/>
            <a:ext cx="53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5.2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95360" y="1664637"/>
            <a:ext cx="53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6.0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51767" y="1664637"/>
            <a:ext cx="53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5.5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84137" y="1664637"/>
            <a:ext cx="53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6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260205" y="1906236"/>
            <a:ext cx="53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F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60205" y="1664637"/>
            <a:ext cx="53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4.6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57219" y="1906236"/>
            <a:ext cx="53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G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157219" y="1661410"/>
            <a:ext cx="53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6.7</a:t>
            </a:r>
            <a:endParaRPr lang="en-US" dirty="0">
              <a:latin typeface="Helvetica Neue"/>
              <a:cs typeface="Helvetica Neue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259003" y="3439523"/>
            <a:ext cx="4770302" cy="1583673"/>
            <a:chOff x="2259003" y="3439523"/>
            <a:chExt cx="4770302" cy="1583673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29" t="29182" r="40657" b="49577"/>
            <a:stretch/>
          </p:blipFill>
          <p:spPr bwMode="auto">
            <a:xfrm>
              <a:off x="3074276" y="3744436"/>
              <a:ext cx="2944038" cy="1211586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9938" t="24779" r="29811" b="44603"/>
                    <a:stretch>
                      <a:fillRect/>
                    </a:stretch>
                  </a:blip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3135586" y="3444670"/>
              <a:ext cx="3893719" cy="3365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5000" rIns="90000" bIns="45000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5pPr>
              <a:lvl6pPr marL="25146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6pPr>
              <a:lvl7pPr marL="29718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7pPr>
              <a:lvl8pPr marL="34290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8pPr>
              <a:lvl9pPr marL="38862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sz="1200" dirty="0" smtClean="0">
                  <a:latin typeface="Helvetica Neue"/>
                  <a:cs typeface="Helvetica Neue"/>
                </a:rPr>
                <a:t> A       </a:t>
              </a:r>
              <a:r>
                <a:rPr lang="en-US" sz="1200" dirty="0">
                  <a:latin typeface="Helvetica Neue"/>
                  <a:cs typeface="Helvetica Neue"/>
                </a:rPr>
                <a:t>B </a:t>
              </a:r>
              <a:r>
                <a:rPr lang="en-US" sz="1200" dirty="0" smtClean="0">
                  <a:latin typeface="Helvetica Neue"/>
                  <a:cs typeface="Helvetica Neue"/>
                </a:rPr>
                <a:t>      C       D      </a:t>
              </a:r>
              <a:r>
                <a:rPr lang="en-US" sz="1200" dirty="0">
                  <a:latin typeface="Helvetica Neue"/>
                  <a:cs typeface="Helvetica Neue"/>
                </a:rPr>
                <a:t>E </a:t>
              </a:r>
              <a:r>
                <a:rPr lang="en-US" sz="1200" dirty="0" smtClean="0">
                  <a:latin typeface="Helvetica Neue"/>
                  <a:cs typeface="Helvetica Neue"/>
                </a:rPr>
                <a:t>        F        G</a:t>
              </a:r>
              <a:endParaRPr lang="en-US" sz="1200" dirty="0">
                <a:latin typeface="Helvetica Neue"/>
                <a:cs typeface="Helvetica Neue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59003" y="3753339"/>
              <a:ext cx="8152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>
                  <a:latin typeface="Helvetica Neue"/>
                  <a:cs typeface="Helvetica Neue"/>
                </a:rPr>
                <a:t>175</a:t>
              </a:r>
              <a:endParaRPr lang="en-US" sz="1200" dirty="0">
                <a:latin typeface="Helvetica Neue"/>
                <a:cs typeface="Helvetica Neue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59003" y="4746197"/>
              <a:ext cx="8152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>
                  <a:latin typeface="Helvetica Neue"/>
                  <a:cs typeface="Helvetica Neue"/>
                </a:rPr>
                <a:t>125</a:t>
              </a:r>
              <a:endParaRPr lang="en-US" sz="1200" dirty="0">
                <a:latin typeface="Helvetica Neue"/>
                <a:cs typeface="Helvetica Neue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59003" y="3439523"/>
              <a:ext cx="8152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>
                  <a:latin typeface="Helvetica Neue"/>
                  <a:cs typeface="Helvetica Neue"/>
                </a:rPr>
                <a:t>(nt)</a:t>
              </a:r>
              <a:endParaRPr lang="en-US" sz="1200" dirty="0">
                <a:latin typeface="Helvetica Neue"/>
                <a:cs typeface="Helvetica Neue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259003" y="4196848"/>
              <a:ext cx="8152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>
                  <a:latin typeface="Helvetica Neue"/>
                  <a:cs typeface="Helvetica Neue"/>
                </a:rPr>
                <a:t>150</a:t>
              </a:r>
              <a:endParaRPr lang="en-US" sz="1200" dirty="0">
                <a:latin typeface="Helvetica Neue"/>
                <a:cs typeface="Helvetica Neue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65704" y="2208236"/>
            <a:ext cx="1440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latin typeface="Helvetica Neue"/>
                <a:cs typeface="Helvetica Neue"/>
              </a:rPr>
              <a:t>10 kb</a:t>
            </a:r>
            <a:endParaRPr lang="en-US" sz="12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02576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cluster.coverage.v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258" y="1121268"/>
            <a:ext cx="6858000" cy="2552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SeqZip</a:t>
            </a:r>
            <a:r>
              <a:rPr lang="en-US" dirty="0" smtClean="0"/>
              <a:t> analysis of a different precursor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317223" y="3610219"/>
            <a:ext cx="5116293" cy="1573267"/>
            <a:chOff x="2013126" y="4518186"/>
            <a:chExt cx="3832829" cy="1178599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5" t="47244" r="35348" b="35571"/>
            <a:stretch/>
          </p:blipFill>
          <p:spPr bwMode="auto">
            <a:xfrm>
              <a:off x="4054197" y="4869656"/>
              <a:ext cx="1259966" cy="796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30095" b="30095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45" t="55865" r="34442" b="28512"/>
            <a:stretch/>
          </p:blipFill>
          <p:spPr bwMode="auto">
            <a:xfrm>
              <a:off x="2480117" y="4882356"/>
              <a:ext cx="1430676" cy="784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39799" b="24875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2480116" y="4518186"/>
              <a:ext cx="1292225" cy="323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5pPr>
              <a:lvl6pPr marL="25146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6pPr>
              <a:lvl7pPr marL="29718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7pPr>
              <a:lvl8pPr marL="34290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8pPr>
              <a:lvl9pPr marL="38862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sz="1600" dirty="0">
                  <a:latin typeface="Helvetica Neue"/>
                  <a:cs typeface="Helvetica Neue"/>
                </a:rPr>
                <a:t>Mouse </a:t>
              </a:r>
              <a:r>
                <a:rPr lang="en-US" sz="1600" dirty="0" err="1" smtClean="0">
                  <a:latin typeface="Helvetica Neue"/>
                  <a:cs typeface="Helvetica Neue"/>
                </a:rPr>
                <a:t>teste</a:t>
              </a:r>
              <a:r>
                <a:rPr lang="en-US" sz="1600" dirty="0" smtClean="0">
                  <a:latin typeface="Helvetica Neue"/>
                  <a:cs typeface="Helvetica Neue"/>
                </a:rPr>
                <a:t> RNA</a:t>
              </a:r>
              <a:endParaRPr lang="en-US" sz="1600" dirty="0">
                <a:latin typeface="Helvetica Neue"/>
                <a:cs typeface="Helvetica Neue"/>
              </a:endParaRPr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3944641" y="4518186"/>
              <a:ext cx="1508301" cy="323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5pPr>
              <a:lvl6pPr marL="25146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6pPr>
              <a:lvl7pPr marL="29718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7pPr>
              <a:lvl8pPr marL="34290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8pPr>
              <a:lvl9pPr marL="38862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sz="1600" dirty="0" smtClean="0">
                  <a:latin typeface="Helvetica Neue"/>
                  <a:cs typeface="Helvetica Neue"/>
                </a:rPr>
                <a:t>Mouse Spleen RNA</a:t>
              </a:r>
              <a:endParaRPr lang="en-US" sz="1600" dirty="0">
                <a:latin typeface="Helvetica Neue"/>
                <a:cs typeface="Helvetica Neue"/>
              </a:endParaRPr>
            </a:p>
          </p:txBody>
        </p:sp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2013126" y="5455485"/>
              <a:ext cx="504825" cy="241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5000" rIns="90000" bIns="45000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5pPr>
              <a:lvl6pPr marL="25146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6pPr>
              <a:lvl7pPr marL="29718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7pPr>
              <a:lvl8pPr marL="34290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8pPr>
              <a:lvl9pPr marL="38862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9pPr>
            </a:lstStyle>
            <a:p>
              <a:pPr algn="r">
                <a:buClrTx/>
                <a:buFontTx/>
                <a:buNone/>
              </a:pPr>
              <a:r>
                <a:rPr lang="en-US" sz="1200" dirty="0">
                  <a:latin typeface="Helvetica Neue"/>
                  <a:cs typeface="Helvetica Neue"/>
                </a:rPr>
                <a:t>125</a:t>
              </a:r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2020677" y="5147511"/>
              <a:ext cx="503238" cy="241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5000" rIns="90000" bIns="45000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5pPr>
              <a:lvl6pPr marL="25146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6pPr>
              <a:lvl7pPr marL="29718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7pPr>
              <a:lvl8pPr marL="34290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8pPr>
              <a:lvl9pPr marL="38862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9pPr>
            </a:lstStyle>
            <a:p>
              <a:pPr algn="r">
                <a:buClrTx/>
                <a:buFontTx/>
                <a:buNone/>
              </a:pPr>
              <a:r>
                <a:rPr lang="en-US" sz="1200" dirty="0">
                  <a:latin typeface="Helvetica Neue"/>
                  <a:cs typeface="Helvetica Neue"/>
                </a:rPr>
                <a:t>150</a:t>
              </a:r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2014716" y="4869656"/>
              <a:ext cx="503238" cy="241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5000" rIns="90000" bIns="45000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5pPr>
              <a:lvl6pPr marL="25146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6pPr>
              <a:lvl7pPr marL="29718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7pPr>
              <a:lvl8pPr marL="34290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8pPr>
              <a:lvl9pPr marL="38862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9pPr>
            </a:lstStyle>
            <a:p>
              <a:pPr algn="r">
                <a:buClrTx/>
                <a:buFontTx/>
                <a:buNone/>
              </a:pPr>
              <a:r>
                <a:rPr lang="en-US" sz="1200" dirty="0">
                  <a:latin typeface="Helvetica Neue"/>
                  <a:cs typeface="Helvetica Neue"/>
                </a:rPr>
                <a:t>175</a:t>
              </a:r>
            </a:p>
          </p:txBody>
        </p:sp>
        <p:sp>
          <p:nvSpPr>
            <p:cNvPr id="16" name="Text Box 16"/>
            <p:cNvSpPr txBox="1">
              <a:spLocks noChangeArrowheads="1"/>
            </p:cNvSpPr>
            <p:nvPr/>
          </p:nvSpPr>
          <p:spPr bwMode="auto">
            <a:xfrm>
              <a:off x="2376225" y="4733131"/>
              <a:ext cx="1873513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5000" rIns="90000" bIns="45000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5pPr>
              <a:lvl6pPr marL="25146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6pPr>
              <a:lvl7pPr marL="29718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7pPr>
              <a:lvl8pPr marL="34290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8pPr>
              <a:lvl9pPr marL="38862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sz="1200" dirty="0" smtClean="0">
                  <a:latin typeface="Helvetica Neue"/>
                  <a:cs typeface="Helvetica Neue"/>
                </a:rPr>
                <a:t>  A       </a:t>
              </a:r>
              <a:r>
                <a:rPr lang="en-US" sz="1200" dirty="0">
                  <a:latin typeface="Helvetica Neue"/>
                  <a:cs typeface="Helvetica Neue"/>
                </a:rPr>
                <a:t>B  </a:t>
              </a:r>
              <a:r>
                <a:rPr lang="en-US" sz="1200" dirty="0" smtClean="0">
                  <a:latin typeface="Helvetica Neue"/>
                  <a:cs typeface="Helvetica Neue"/>
                </a:rPr>
                <a:t>     </a:t>
              </a:r>
              <a:r>
                <a:rPr lang="en-US" sz="1200" dirty="0">
                  <a:latin typeface="Helvetica Neue"/>
                  <a:cs typeface="Helvetica Neue"/>
                </a:rPr>
                <a:t>C  </a:t>
              </a:r>
              <a:r>
                <a:rPr lang="en-US" sz="1200" dirty="0" smtClean="0">
                  <a:latin typeface="Helvetica Neue"/>
                  <a:cs typeface="Helvetica Neue"/>
                </a:rPr>
                <a:t>     D        </a:t>
              </a:r>
              <a:r>
                <a:rPr lang="en-US" sz="1200" dirty="0">
                  <a:latin typeface="Helvetica Neue"/>
                  <a:cs typeface="Helvetica Neue"/>
                </a:rPr>
                <a:t>E</a:t>
              </a:r>
            </a:p>
          </p:txBody>
        </p:sp>
        <p:sp>
          <p:nvSpPr>
            <p:cNvPr id="17" name="Text Box 17"/>
            <p:cNvSpPr txBox="1">
              <a:spLocks noChangeArrowheads="1"/>
            </p:cNvSpPr>
            <p:nvPr/>
          </p:nvSpPr>
          <p:spPr bwMode="auto">
            <a:xfrm>
              <a:off x="3910792" y="4705511"/>
              <a:ext cx="1935163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5000" rIns="90000" bIns="45000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5pPr>
              <a:lvl6pPr marL="25146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6pPr>
              <a:lvl7pPr marL="29718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7pPr>
              <a:lvl8pPr marL="34290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8pPr>
              <a:lvl9pPr marL="38862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sz="1200" dirty="0">
                  <a:latin typeface="Helvetica Neue"/>
                  <a:cs typeface="Helvetica Neue"/>
                </a:rPr>
                <a:t>  </a:t>
              </a:r>
              <a:r>
                <a:rPr lang="en-US" sz="1200" dirty="0" smtClean="0">
                  <a:latin typeface="Helvetica Neue"/>
                  <a:cs typeface="Helvetica Neue"/>
                </a:rPr>
                <a:t>  A      </a:t>
              </a:r>
              <a:r>
                <a:rPr lang="en-US" sz="1200" dirty="0">
                  <a:latin typeface="Helvetica Neue"/>
                  <a:cs typeface="Helvetica Neue"/>
                </a:rPr>
                <a:t>B   </a:t>
              </a:r>
              <a:r>
                <a:rPr lang="en-US" sz="1200" dirty="0" smtClean="0">
                  <a:latin typeface="Helvetica Neue"/>
                  <a:cs typeface="Helvetica Neue"/>
                </a:rPr>
                <a:t>   </a:t>
              </a:r>
              <a:r>
                <a:rPr lang="en-US" sz="1200" dirty="0">
                  <a:latin typeface="Helvetica Neue"/>
                  <a:cs typeface="Helvetica Neue"/>
                </a:rPr>
                <a:t>C  </a:t>
              </a:r>
              <a:r>
                <a:rPr lang="en-US" sz="1200" dirty="0" smtClean="0">
                  <a:latin typeface="Helvetica Neue"/>
                  <a:cs typeface="Helvetica Neue"/>
                </a:rPr>
                <a:t>    </a:t>
              </a:r>
              <a:r>
                <a:rPr lang="en-US" sz="1200" dirty="0">
                  <a:latin typeface="Helvetica Neue"/>
                  <a:cs typeface="Helvetica Neue"/>
                </a:rPr>
                <a:t>D  </a:t>
              </a:r>
              <a:r>
                <a:rPr lang="en-US" sz="1200" dirty="0" smtClean="0">
                  <a:latin typeface="Helvetica Neue"/>
                  <a:cs typeface="Helvetica Neue"/>
                </a:rPr>
                <a:t>   </a:t>
              </a:r>
              <a:r>
                <a:rPr lang="en-US" sz="1200" dirty="0">
                  <a:latin typeface="Helvetica Neue"/>
                  <a:cs typeface="Helvetica Neue"/>
                </a:rPr>
                <a:t>E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492486" y="2310525"/>
            <a:ext cx="53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A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21656" y="2310525"/>
            <a:ext cx="53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B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5526" y="2310525"/>
            <a:ext cx="53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C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49153" y="2310525"/>
            <a:ext cx="53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D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08899" y="2310525"/>
            <a:ext cx="53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E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92486" y="2025059"/>
            <a:ext cx="53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6.3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17379" y="2028286"/>
            <a:ext cx="53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5.1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95526" y="2028286"/>
            <a:ext cx="53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5.1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73667" y="2028286"/>
            <a:ext cx="53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4.9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08899" y="2028286"/>
            <a:ext cx="53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3.1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50918" y="3857372"/>
            <a:ext cx="815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latin typeface="Helvetica Neue"/>
                <a:cs typeface="Helvetica Neue"/>
              </a:rPr>
              <a:t>(nt)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190035" y="1504922"/>
            <a:ext cx="1440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latin typeface="Helvetica Neue"/>
                <a:cs typeface="Helvetica Neue"/>
              </a:rPr>
              <a:t>10 kb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48641" y="2033526"/>
            <a:ext cx="1440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Helvetica Neue"/>
                <a:cs typeface="Helvetica Neue"/>
              </a:rPr>
              <a:t>Loop size in kb:</a:t>
            </a:r>
            <a:endParaRPr lang="en-US" sz="14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21008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Product abundance decreases with loop length </a:t>
            </a:r>
            <a:endParaRPr lang="en-US" dirty="0"/>
          </a:p>
        </p:txBody>
      </p:sp>
      <p:pic>
        <p:nvPicPr>
          <p:cNvPr id="4" name="Content Placeholder 3" descr="cluster.coverage.v2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0" b="70271"/>
          <a:stretch/>
        </p:blipFill>
        <p:spPr>
          <a:xfrm>
            <a:off x="527269" y="1357235"/>
            <a:ext cx="8478836" cy="1434851"/>
          </a:xfrm>
        </p:spPr>
      </p:pic>
      <p:pic>
        <p:nvPicPr>
          <p:cNvPr id="5" name="Content Placeholder 3" descr="cluster.coverage.v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05" b="3100"/>
          <a:stretch/>
        </p:blipFill>
        <p:spPr>
          <a:xfrm>
            <a:off x="527269" y="3439523"/>
            <a:ext cx="8478833" cy="308186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4800" y="1660910"/>
            <a:ext cx="1593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Helvetica Neue"/>
                <a:cs typeface="Helvetica Neue"/>
              </a:rPr>
              <a:t>Loop size in kb:</a:t>
            </a:r>
            <a:endParaRPr lang="en-US" sz="1400" dirty="0">
              <a:latin typeface="Helvetica Neue"/>
              <a:cs typeface="Helvetica Neue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97836" y="1906236"/>
            <a:ext cx="53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A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12278" y="1906236"/>
            <a:ext cx="53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B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95360" y="1906236"/>
            <a:ext cx="53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C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27253" y="1906236"/>
            <a:ext cx="53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D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84137" y="1906236"/>
            <a:ext cx="53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E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97836" y="1651250"/>
            <a:ext cx="53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5.1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08001" y="1654477"/>
            <a:ext cx="53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5.2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95360" y="1654477"/>
            <a:ext cx="53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6.0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51767" y="1654477"/>
            <a:ext cx="53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5.5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84137" y="1654477"/>
            <a:ext cx="53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6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260205" y="1906236"/>
            <a:ext cx="53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F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60205" y="1654477"/>
            <a:ext cx="53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4.6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57219" y="1906236"/>
            <a:ext cx="53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G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157219" y="1651250"/>
            <a:ext cx="53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6.7</a:t>
            </a:r>
            <a:endParaRPr lang="en-US" dirty="0">
              <a:latin typeface="Helvetica Neue"/>
              <a:cs typeface="Helvetica Neue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422608" y="2396798"/>
            <a:ext cx="3412338" cy="847725"/>
            <a:chOff x="5190099" y="5054600"/>
            <a:chExt cx="3412338" cy="847725"/>
          </a:xfrm>
        </p:grpSpPr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0038" y="5083175"/>
              <a:ext cx="2871787" cy="819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2" name="Text Box 4"/>
            <p:cNvSpPr txBox="1">
              <a:spLocks noChangeArrowheads="1"/>
            </p:cNvSpPr>
            <p:nvPr/>
          </p:nvSpPr>
          <p:spPr bwMode="auto">
            <a:xfrm>
              <a:off x="5190099" y="5054600"/>
              <a:ext cx="3412338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5000" rIns="90000" bIns="45000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5pPr>
              <a:lvl6pPr marL="25146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6pPr>
              <a:lvl7pPr marL="29718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7pPr>
              <a:lvl8pPr marL="34290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8pPr>
              <a:lvl9pPr marL="38862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sz="1200" dirty="0" smtClean="0"/>
                <a:t>       </a:t>
              </a:r>
              <a:r>
                <a:rPr lang="en-US" sz="1200" dirty="0" smtClean="0">
                  <a:latin typeface="Helvetica Neue"/>
                  <a:cs typeface="Helvetica Neue"/>
                </a:rPr>
                <a:t>5k        </a:t>
              </a:r>
              <a:r>
                <a:rPr lang="en-US" sz="1200" dirty="0">
                  <a:latin typeface="Helvetica Neue"/>
                  <a:cs typeface="Helvetica Neue"/>
                </a:rPr>
                <a:t>6k  </a:t>
              </a:r>
              <a:r>
                <a:rPr lang="en-US" sz="1200" dirty="0" smtClean="0">
                  <a:latin typeface="Helvetica Neue"/>
                  <a:cs typeface="Helvetica Neue"/>
                </a:rPr>
                <a:t>       </a:t>
              </a:r>
              <a:r>
                <a:rPr lang="en-US" sz="1200" dirty="0">
                  <a:latin typeface="Helvetica Neue"/>
                  <a:cs typeface="Helvetica Neue"/>
                </a:rPr>
                <a:t>7k  </a:t>
              </a:r>
              <a:r>
                <a:rPr lang="en-US" sz="1200" dirty="0" smtClean="0">
                  <a:latin typeface="Helvetica Neue"/>
                  <a:cs typeface="Helvetica Neue"/>
                </a:rPr>
                <a:t>    </a:t>
              </a:r>
              <a:r>
                <a:rPr lang="en-US" sz="1200" dirty="0">
                  <a:latin typeface="Helvetica Neue"/>
                  <a:cs typeface="Helvetica Neue"/>
                </a:rPr>
                <a:t>8k  </a:t>
              </a:r>
              <a:r>
                <a:rPr lang="en-US" sz="1200" dirty="0" smtClean="0">
                  <a:latin typeface="Helvetica Neue"/>
                  <a:cs typeface="Helvetica Neue"/>
                </a:rPr>
                <a:t>     </a:t>
              </a:r>
              <a:r>
                <a:rPr lang="en-US" sz="1200" dirty="0">
                  <a:latin typeface="Helvetica Neue"/>
                  <a:cs typeface="Helvetica Neue"/>
                </a:rPr>
                <a:t>9k   </a:t>
              </a:r>
              <a:r>
                <a:rPr lang="en-US" sz="1200" dirty="0" smtClean="0">
                  <a:latin typeface="Helvetica Neue"/>
                  <a:cs typeface="Helvetica Neue"/>
                </a:rPr>
                <a:t>    10k</a:t>
              </a:r>
              <a:endParaRPr lang="en-US" sz="1200" dirty="0">
                <a:latin typeface="Helvetica Neue"/>
                <a:cs typeface="Helvetica Neue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259003" y="4286221"/>
            <a:ext cx="4770302" cy="1583673"/>
            <a:chOff x="2259003" y="4286221"/>
            <a:chExt cx="4770302" cy="1583673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29" t="29182" r="40657" b="49577"/>
            <a:stretch/>
          </p:blipFill>
          <p:spPr bwMode="auto">
            <a:xfrm>
              <a:off x="3074276" y="4591134"/>
              <a:ext cx="2944038" cy="1211586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9938" t="24779" r="29811" b="44603"/>
                    <a:stretch>
                      <a:fillRect/>
                    </a:stretch>
                  </a:blip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3135586" y="4291368"/>
              <a:ext cx="3893719" cy="3365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5000" rIns="90000" bIns="45000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5pPr>
              <a:lvl6pPr marL="25146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6pPr>
              <a:lvl7pPr marL="29718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7pPr>
              <a:lvl8pPr marL="34290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8pPr>
              <a:lvl9pPr marL="38862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sz="1200" dirty="0" smtClean="0">
                  <a:latin typeface="Helvetica Neue"/>
                  <a:cs typeface="Helvetica Neue"/>
                </a:rPr>
                <a:t> A       </a:t>
              </a:r>
              <a:r>
                <a:rPr lang="en-US" sz="1200" dirty="0">
                  <a:latin typeface="Helvetica Neue"/>
                  <a:cs typeface="Helvetica Neue"/>
                </a:rPr>
                <a:t>B </a:t>
              </a:r>
              <a:r>
                <a:rPr lang="en-US" sz="1200" dirty="0" smtClean="0">
                  <a:latin typeface="Helvetica Neue"/>
                  <a:cs typeface="Helvetica Neue"/>
                </a:rPr>
                <a:t>      C       D      </a:t>
              </a:r>
              <a:r>
                <a:rPr lang="en-US" sz="1200" dirty="0">
                  <a:latin typeface="Helvetica Neue"/>
                  <a:cs typeface="Helvetica Neue"/>
                </a:rPr>
                <a:t>E </a:t>
              </a:r>
              <a:r>
                <a:rPr lang="en-US" sz="1200" dirty="0" smtClean="0">
                  <a:latin typeface="Helvetica Neue"/>
                  <a:cs typeface="Helvetica Neue"/>
                </a:rPr>
                <a:t>        F        G</a:t>
              </a:r>
              <a:endParaRPr lang="en-US" sz="1200" dirty="0">
                <a:latin typeface="Helvetica Neue"/>
                <a:cs typeface="Helvetica Neue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59003" y="4600037"/>
              <a:ext cx="8152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>
                  <a:latin typeface="Helvetica Neue"/>
                  <a:cs typeface="Helvetica Neue"/>
                </a:rPr>
                <a:t>175</a:t>
              </a:r>
              <a:endParaRPr lang="en-US" sz="1200" dirty="0">
                <a:latin typeface="Helvetica Neue"/>
                <a:cs typeface="Helvetica Neue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59003" y="5592895"/>
              <a:ext cx="8152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>
                  <a:latin typeface="Helvetica Neue"/>
                  <a:cs typeface="Helvetica Neue"/>
                </a:rPr>
                <a:t>125</a:t>
              </a:r>
              <a:endParaRPr lang="en-US" sz="1200" dirty="0">
                <a:latin typeface="Helvetica Neue"/>
                <a:cs typeface="Helvetica Neue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59003" y="4286221"/>
              <a:ext cx="8152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>
                  <a:latin typeface="Helvetica Neue"/>
                  <a:cs typeface="Helvetica Neue"/>
                </a:rPr>
                <a:t>(nt)</a:t>
              </a:r>
              <a:endParaRPr lang="en-US" sz="1200" dirty="0">
                <a:latin typeface="Helvetica Neue"/>
                <a:cs typeface="Helvetica Neue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259003" y="5023386"/>
              <a:ext cx="8152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>
                  <a:latin typeface="Helvetica Neue"/>
                  <a:cs typeface="Helvetica Neue"/>
                </a:rPr>
                <a:t>150</a:t>
              </a:r>
              <a:endParaRPr lang="en-US" sz="1200" dirty="0">
                <a:latin typeface="Helvetica Neue"/>
                <a:cs typeface="Helvetica Neue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3104513" y="4324204"/>
              <a:ext cx="775829" cy="15456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829150" y="2816484"/>
            <a:ext cx="130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 Neue"/>
                <a:cs typeface="Helvetica Neue"/>
              </a:rPr>
              <a:t>+1kb increments</a:t>
            </a:r>
            <a:endParaRPr lang="en-US" sz="1400" dirty="0">
              <a:latin typeface="Helvetica Neue"/>
              <a:cs typeface="Helvetica Neue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595360" y="2902964"/>
            <a:ext cx="82724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1243072" y="2396798"/>
            <a:ext cx="2188884" cy="9429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581232" y="2410183"/>
            <a:ext cx="3903101" cy="9429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955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dst_ucsc_genom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888" b="-15888"/>
          <a:stretch>
            <a:fillRect/>
          </a:stretch>
        </p:blipFill>
        <p:spPr>
          <a:xfrm>
            <a:off x="457200" y="271610"/>
            <a:ext cx="8229600" cy="490537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SeqZip</a:t>
            </a:r>
            <a:r>
              <a:rPr lang="en-US" dirty="0" smtClean="0"/>
              <a:t> connects ends of a long mRNA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64749" y="3238827"/>
            <a:ext cx="52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"/>
                <a:cs typeface="Helvetica Neue"/>
              </a:rPr>
              <a:t>5.0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92000" y="3245674"/>
            <a:ext cx="52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"/>
                <a:cs typeface="Helvetica Neue"/>
              </a:rPr>
              <a:t>4.9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08381" y="3245674"/>
            <a:ext cx="52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"/>
                <a:cs typeface="Helvetica Neue"/>
              </a:rPr>
              <a:t>5.1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96104" y="3255755"/>
            <a:ext cx="52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"/>
                <a:cs typeface="Helvetica Neue"/>
              </a:rPr>
              <a:t>5.2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23631" y="3255756"/>
            <a:ext cx="52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"/>
                <a:cs typeface="Helvetica Neue"/>
              </a:rPr>
              <a:t>2.7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84284" y="3981495"/>
            <a:ext cx="1461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&gt;22 kb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86793" y="2747987"/>
            <a:ext cx="1461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&gt;23 kb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59527" y="2768307"/>
            <a:ext cx="144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Helvetica Neue"/>
                <a:cs typeface="Helvetica Neue"/>
              </a:rPr>
              <a:t>Dst</a:t>
            </a:r>
            <a:r>
              <a:rPr lang="en-US" dirty="0" smtClean="0">
                <a:latin typeface="Helvetica Neue"/>
                <a:cs typeface="Helvetica Neue"/>
              </a:rPr>
              <a:t> mRNA: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1074" y="2099423"/>
            <a:ext cx="144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Helvetica Neue"/>
                <a:cs typeface="Helvetica Neue"/>
              </a:rPr>
              <a:t>Dst</a:t>
            </a:r>
            <a:r>
              <a:rPr lang="en-US" dirty="0" smtClean="0">
                <a:latin typeface="Helvetica Neue"/>
                <a:cs typeface="Helvetica Neue"/>
              </a:rPr>
              <a:t> gene:</a:t>
            </a:r>
            <a:endParaRPr lang="en-US" dirty="0">
              <a:latin typeface="Helvetica Neue"/>
              <a:cs typeface="Helvetica Neue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890203" y="4807567"/>
            <a:ext cx="3709001" cy="1231845"/>
            <a:chOff x="4808008" y="4088883"/>
            <a:chExt cx="4374407" cy="1231845"/>
          </a:xfrm>
        </p:grpSpPr>
        <p:pic>
          <p:nvPicPr>
            <p:cNvPr id="21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89" t="35410" r="15089" b="30351"/>
            <a:stretch>
              <a:fillRect/>
            </a:stretch>
          </p:blipFill>
          <p:spPr bwMode="auto">
            <a:xfrm>
              <a:off x="4808008" y="4379340"/>
              <a:ext cx="3821112" cy="941388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15089" t="35410" r="15089" b="30351"/>
                    <a:stretch>
                      <a:fillRect/>
                    </a:stretch>
                  </a:blip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2" name="Text Box 5"/>
            <p:cNvSpPr txBox="1">
              <a:spLocks noChangeArrowheads="1"/>
            </p:cNvSpPr>
            <p:nvPr/>
          </p:nvSpPr>
          <p:spPr bwMode="auto">
            <a:xfrm>
              <a:off x="4890558" y="4088883"/>
              <a:ext cx="4291857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5000" rIns="90000" bIns="45000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5pPr>
              <a:lvl6pPr marL="25146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6pPr>
              <a:lvl7pPr marL="29718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7pPr>
              <a:lvl8pPr marL="34290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8pPr>
              <a:lvl9pPr marL="38862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charset="0"/>
                  <a:ea typeface="ＭＳ Ｐゴシック" charset="0"/>
                  <a:cs typeface="Droid Sans Fallback" charset="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sz="1200" dirty="0"/>
                <a:t> </a:t>
              </a:r>
              <a:r>
                <a:rPr lang="en-US" sz="1200" dirty="0">
                  <a:latin typeface="Helvetica Neue"/>
                  <a:cs typeface="Helvetica Neue"/>
                </a:rPr>
                <a:t>  A    </a:t>
              </a:r>
              <a:r>
                <a:rPr lang="en-US" sz="1200" dirty="0" smtClean="0">
                  <a:latin typeface="Helvetica Neue"/>
                  <a:cs typeface="Helvetica Neue"/>
                </a:rPr>
                <a:t>         </a:t>
              </a:r>
              <a:r>
                <a:rPr lang="en-US" sz="1200" dirty="0">
                  <a:latin typeface="Helvetica Neue"/>
                  <a:cs typeface="Helvetica Neue"/>
                </a:rPr>
                <a:t>B   </a:t>
              </a:r>
              <a:r>
                <a:rPr lang="en-US" sz="1200" dirty="0" smtClean="0">
                  <a:latin typeface="Helvetica Neue"/>
                  <a:cs typeface="Helvetica Neue"/>
                </a:rPr>
                <a:t>           </a:t>
              </a:r>
              <a:r>
                <a:rPr lang="en-US" sz="1200" dirty="0">
                  <a:latin typeface="Helvetica Neue"/>
                  <a:cs typeface="Helvetica Neue"/>
                </a:rPr>
                <a:t>C    </a:t>
              </a:r>
              <a:r>
                <a:rPr lang="en-US" sz="1200" dirty="0" smtClean="0">
                  <a:latin typeface="Helvetica Neue"/>
                  <a:cs typeface="Helvetica Neue"/>
                </a:rPr>
                <a:t>        </a:t>
              </a:r>
              <a:r>
                <a:rPr lang="en-US" sz="1200" dirty="0">
                  <a:latin typeface="Helvetica Neue"/>
                  <a:cs typeface="Helvetica Neue"/>
                </a:rPr>
                <a:t>D   </a:t>
              </a:r>
              <a:r>
                <a:rPr lang="en-US" sz="1200" dirty="0" smtClean="0">
                  <a:latin typeface="Helvetica Neue"/>
                  <a:cs typeface="Helvetica Neue"/>
                </a:rPr>
                <a:t>           E        A:E</a:t>
              </a:r>
              <a:endParaRPr lang="en-US" sz="1200" dirty="0">
                <a:latin typeface="Helvetica Neue"/>
                <a:cs typeface="Helvetica Neue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2047237" y="5099351"/>
            <a:ext cx="815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latin typeface="Helvetica Neue"/>
                <a:cs typeface="Helvetica Neue"/>
              </a:rPr>
              <a:t>175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77474" y="5784676"/>
            <a:ext cx="815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latin typeface="Helvetica Neue"/>
                <a:cs typeface="Helvetica Neue"/>
              </a:rPr>
              <a:t>125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47237" y="4821025"/>
            <a:ext cx="815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latin typeface="Helvetica Neue"/>
                <a:cs typeface="Helvetica Neue"/>
              </a:rPr>
              <a:t>(nt)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74931" y="5492166"/>
            <a:ext cx="815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latin typeface="Helvetica Neue"/>
                <a:cs typeface="Helvetica Neue"/>
              </a:rPr>
              <a:t>150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31015" y="3604926"/>
            <a:ext cx="53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A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45457" y="3604926"/>
            <a:ext cx="53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B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928539" y="3604926"/>
            <a:ext cx="53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C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20116" y="3604926"/>
            <a:ext cx="53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D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03473" y="3604926"/>
            <a:ext cx="53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E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61450" y="4318175"/>
            <a:ext cx="53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A:E</a:t>
            </a:r>
            <a:endParaRPr lang="en-US" dirty="0">
              <a:latin typeface="Helvetica Neue"/>
              <a:cs typeface="Helvetica Neue"/>
            </a:endParaRPr>
          </a:p>
        </p:txBody>
      </p:sp>
      <p:pic>
        <p:nvPicPr>
          <p:cNvPr id="33" name="Picture 32" descr="35 - DST and m11 v2 ligations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69" t="41448" r="64511" b="42049"/>
          <a:stretch/>
        </p:blipFill>
        <p:spPr>
          <a:xfrm>
            <a:off x="6206135" y="5080617"/>
            <a:ext cx="393070" cy="9587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Rectangle 33"/>
          <p:cNvSpPr/>
          <p:nvPr/>
        </p:nvSpPr>
        <p:spPr>
          <a:xfrm>
            <a:off x="2550160" y="2905760"/>
            <a:ext cx="4612640" cy="13208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35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Status of </a:t>
            </a:r>
            <a:r>
              <a:rPr lang="en-US" dirty="0" err="1" smtClean="0"/>
              <a:t>SeqZip</a:t>
            </a:r>
            <a:r>
              <a:rPr lang="en-US" dirty="0" smtClean="0"/>
              <a:t> precursor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3986"/>
            <a:ext cx="8229600" cy="4905680"/>
          </a:xfrm>
        </p:spPr>
        <p:txBody>
          <a:bodyPr/>
          <a:lstStyle/>
          <a:p>
            <a:r>
              <a:rPr lang="en-US" dirty="0" smtClean="0"/>
              <a:t>RT-PCR can not demonstrate continuity of precursor transcripts</a:t>
            </a:r>
          </a:p>
          <a:p>
            <a:r>
              <a:rPr lang="en-US" dirty="0" err="1" smtClean="0"/>
              <a:t>SeqZip</a:t>
            </a:r>
            <a:r>
              <a:rPr lang="en-US" dirty="0" smtClean="0"/>
              <a:t> indicates continuity of at least 5 kb segments and up to a 10 kb segment</a:t>
            </a:r>
          </a:p>
          <a:p>
            <a:r>
              <a:rPr lang="en-US" dirty="0" smtClean="0"/>
              <a:t>Have yet to demonstrate continuity between the suspected 5’ and 3’ of a precursor </a:t>
            </a:r>
          </a:p>
          <a:p>
            <a:r>
              <a:rPr lang="en-US" dirty="0" smtClean="0"/>
              <a:t>Methodology does demonstrate connectivity &gt;23 kb for a known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102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Precursors are spliced</a:t>
            </a:r>
            <a:endParaRPr lang="en-US" dirty="0"/>
          </a:p>
        </p:txBody>
      </p:sp>
      <p:pic>
        <p:nvPicPr>
          <p:cNvPr id="4" name="Content Placeholder 3" descr="cluster.coverage.v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63" b="-1163"/>
          <a:stretch>
            <a:fillRect/>
          </a:stretch>
        </p:blipFill>
        <p:spPr>
          <a:xfrm>
            <a:off x="2194560" y="783136"/>
            <a:ext cx="4481221" cy="2671264"/>
          </a:xfrm>
        </p:spPr>
      </p:pic>
      <p:sp>
        <p:nvSpPr>
          <p:cNvPr id="6" name="TextBox 5"/>
          <p:cNvSpPr txBox="1"/>
          <p:nvPr/>
        </p:nvSpPr>
        <p:spPr>
          <a:xfrm>
            <a:off x="936287" y="1788859"/>
            <a:ext cx="165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18672F"/>
                </a:solidFill>
                <a:latin typeface="Helvetica Neue"/>
                <a:cs typeface="Helvetica Neue"/>
              </a:rPr>
              <a:t>small RNA:</a:t>
            </a:r>
            <a:endParaRPr lang="en-US" dirty="0">
              <a:solidFill>
                <a:srgbClr val="18672F"/>
              </a:solidFill>
              <a:latin typeface="Helvetica Neue"/>
              <a:cs typeface="Helvetica Neu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5761" y="2779984"/>
            <a:ext cx="219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000000"/>
                </a:solidFill>
                <a:latin typeface="Helvetica Neue"/>
                <a:cs typeface="Helvetica Neue"/>
              </a:rPr>
              <a:t>Poly(A) RNA-</a:t>
            </a:r>
            <a:r>
              <a:rPr lang="en-US" dirty="0" err="1" smtClean="0">
                <a:solidFill>
                  <a:srgbClr val="000000"/>
                </a:solidFill>
                <a:latin typeface="Helvetica Neue"/>
                <a:cs typeface="Helvetica Neue"/>
              </a:rPr>
              <a:t>Seq</a:t>
            </a:r>
            <a:r>
              <a:rPr lang="en-US" dirty="0" smtClean="0">
                <a:solidFill>
                  <a:srgbClr val="000000"/>
                </a:solidFill>
                <a:latin typeface="Helvetica Neue"/>
                <a:cs typeface="Helvetica Neue"/>
              </a:rPr>
              <a:t>: </a:t>
            </a:r>
            <a:endParaRPr lang="en-US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37318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uster.coverage.v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620" y="561340"/>
            <a:ext cx="4584700" cy="5713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Precursors are spliced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36287" y="1788859"/>
            <a:ext cx="165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18672F"/>
                </a:solidFill>
                <a:latin typeface="Helvetica Neue"/>
                <a:cs typeface="Helvetica Neue"/>
              </a:rPr>
              <a:t>small RNA:</a:t>
            </a:r>
            <a:endParaRPr lang="en-US" dirty="0">
              <a:solidFill>
                <a:srgbClr val="18672F"/>
              </a:solidFill>
              <a:latin typeface="Helvetica Neue"/>
              <a:cs typeface="Helvetica Neu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1" y="2779984"/>
            <a:ext cx="2108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000000"/>
                </a:solidFill>
                <a:latin typeface="Helvetica Neue"/>
                <a:cs typeface="Helvetica Neue"/>
              </a:rPr>
              <a:t>Poly(A) RNA-</a:t>
            </a:r>
            <a:r>
              <a:rPr lang="en-US" dirty="0" err="1" smtClean="0">
                <a:solidFill>
                  <a:srgbClr val="000000"/>
                </a:solidFill>
                <a:latin typeface="Helvetica Neue"/>
                <a:cs typeface="Helvetica Neue"/>
              </a:rPr>
              <a:t>Seq</a:t>
            </a:r>
            <a:r>
              <a:rPr lang="en-US" dirty="0" smtClean="0">
                <a:solidFill>
                  <a:srgbClr val="000000"/>
                </a:solidFill>
                <a:latin typeface="Helvetica Neue"/>
                <a:cs typeface="Helvetica Neue"/>
              </a:rPr>
              <a:t>: </a:t>
            </a:r>
            <a:endParaRPr lang="en-US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51247" y="3780219"/>
            <a:ext cx="165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18672F"/>
                </a:solidFill>
                <a:latin typeface="Helvetica Neue"/>
                <a:cs typeface="Helvetica Neue"/>
              </a:rPr>
              <a:t>small RNA:</a:t>
            </a:r>
            <a:endParaRPr lang="en-US" dirty="0">
              <a:solidFill>
                <a:srgbClr val="18672F"/>
              </a:solidFill>
              <a:latin typeface="Helvetica Neue"/>
              <a:cs typeface="Helvetica Neu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1051" y="4303984"/>
            <a:ext cx="222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000000"/>
                </a:solidFill>
                <a:latin typeface="Helvetica Neue"/>
                <a:cs typeface="Helvetica Neue"/>
              </a:rPr>
              <a:t>Poly(A) RNA-</a:t>
            </a:r>
            <a:r>
              <a:rPr lang="en-US" dirty="0" err="1" smtClean="0">
                <a:solidFill>
                  <a:srgbClr val="000000"/>
                </a:solidFill>
                <a:latin typeface="Helvetica Neue"/>
                <a:cs typeface="Helvetica Neue"/>
              </a:rPr>
              <a:t>Seq</a:t>
            </a:r>
            <a:r>
              <a:rPr lang="en-US" dirty="0" smtClean="0">
                <a:solidFill>
                  <a:srgbClr val="000000"/>
                </a:solidFill>
                <a:latin typeface="Helvetica Neue"/>
                <a:cs typeface="Helvetica Neue"/>
              </a:rPr>
              <a:t>: </a:t>
            </a:r>
            <a:endParaRPr lang="en-US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17123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 evidence for splicing</a:t>
            </a:r>
            <a:endParaRPr lang="en-US" dirty="0"/>
          </a:p>
        </p:txBody>
      </p:sp>
      <p:pic>
        <p:nvPicPr>
          <p:cNvPr id="4" name="Content Placeholder 3" descr="cluster.coverage.v2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035" t="10338" r="-52035"/>
          <a:stretch/>
        </p:blipFill>
        <p:spPr>
          <a:xfrm>
            <a:off x="-538480" y="1156690"/>
            <a:ext cx="9583635" cy="4532464"/>
          </a:xfrm>
        </p:spPr>
      </p:pic>
      <p:sp>
        <p:nvSpPr>
          <p:cNvPr id="5" name="Rectangle 4"/>
          <p:cNvSpPr/>
          <p:nvPr/>
        </p:nvSpPr>
        <p:spPr>
          <a:xfrm>
            <a:off x="3324374" y="5151119"/>
            <a:ext cx="915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Helvetica Neue"/>
                <a:cs typeface="Helvetica Neue"/>
              </a:rPr>
              <a:t>CR518684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24374" y="4935080"/>
            <a:ext cx="9156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Helvetica Neue"/>
                <a:cs typeface="Helvetica Neue"/>
              </a:rPr>
              <a:t>BU961054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6287" y="1738059"/>
            <a:ext cx="165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18672F"/>
                </a:solidFill>
                <a:latin typeface="Helvetica Neue"/>
                <a:cs typeface="Helvetica Neue"/>
              </a:rPr>
              <a:t>small RNA:</a:t>
            </a:r>
            <a:endParaRPr lang="en-US" dirty="0">
              <a:solidFill>
                <a:srgbClr val="18672F"/>
              </a:solidFill>
              <a:latin typeface="Helvetica Neue"/>
              <a:cs typeface="Helvetica Neu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1840" y="4469276"/>
            <a:ext cx="202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000000"/>
                </a:solidFill>
                <a:latin typeface="Helvetica Neue"/>
                <a:cs typeface="Helvetica Neue"/>
              </a:rPr>
              <a:t>Poly(A) RNA-</a:t>
            </a:r>
            <a:r>
              <a:rPr lang="en-US" dirty="0" err="1" smtClean="0">
                <a:solidFill>
                  <a:srgbClr val="000000"/>
                </a:solidFill>
                <a:latin typeface="Helvetica Neue"/>
                <a:cs typeface="Helvetica Neue"/>
              </a:rPr>
              <a:t>Seq</a:t>
            </a:r>
            <a:r>
              <a:rPr lang="en-US" dirty="0" smtClean="0">
                <a:solidFill>
                  <a:srgbClr val="000000"/>
                </a:solidFill>
                <a:latin typeface="Helvetica Neue"/>
                <a:cs typeface="Helvetica Neue"/>
              </a:rPr>
              <a:t>: </a:t>
            </a:r>
            <a:endParaRPr lang="en-US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6160" y="4986327"/>
            <a:ext cx="1934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000000"/>
                </a:solidFill>
                <a:latin typeface="Helvetica Neue"/>
                <a:cs typeface="Helvetica Neue"/>
              </a:rPr>
              <a:t>Reported ESTs:</a:t>
            </a:r>
            <a:endParaRPr lang="en-US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959593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22950"/>
              </p:ext>
            </p:extLst>
          </p:nvPr>
        </p:nvGraphicFramePr>
        <p:xfrm>
          <a:off x="1057406" y="2565143"/>
          <a:ext cx="712787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492"/>
                <a:gridCol w="445492"/>
                <a:gridCol w="445492"/>
                <a:gridCol w="445492"/>
                <a:gridCol w="445492"/>
                <a:gridCol w="445492"/>
                <a:gridCol w="445492"/>
                <a:gridCol w="445492"/>
                <a:gridCol w="445492"/>
                <a:gridCol w="445492"/>
                <a:gridCol w="445492"/>
                <a:gridCol w="445492"/>
                <a:gridCol w="445492"/>
                <a:gridCol w="445492"/>
                <a:gridCol w="445492"/>
                <a:gridCol w="44549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Helvetica Neue"/>
                          <a:cs typeface="Helvetica Neue"/>
                        </a:rPr>
                        <a:t>+RT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Helvetica Neue"/>
                        <a:cs typeface="Helvetica Neue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Helvetica Neue"/>
                          <a:cs typeface="Helvetica Neue"/>
                        </a:rPr>
                        <a:t>-RT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Helvetica Neue"/>
                        <a:cs typeface="Helvetica Neue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Helvetica Neue"/>
                          <a:cs typeface="Helvetica Neue"/>
                        </a:rPr>
                        <a:t>-</a:t>
                      </a:r>
                      <a:r>
                        <a:rPr lang="en-US" sz="1000" b="0" dirty="0" err="1" smtClean="0">
                          <a:solidFill>
                            <a:schemeClr val="tx1"/>
                          </a:solidFill>
                          <a:latin typeface="Helvetica Neue"/>
                          <a:cs typeface="Helvetica Neue"/>
                        </a:rPr>
                        <a:t>Pri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Helvetica Neue"/>
                        <a:cs typeface="Helvetica Neue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Helvetica Neue"/>
                          <a:cs typeface="Helvetica Neue"/>
                        </a:rPr>
                        <a:t>G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Helvetica Neue"/>
                        <a:cs typeface="Helvetica Neue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Helvetica Neue"/>
                          <a:cs typeface="Helvetica Neue"/>
                        </a:rPr>
                        <a:t>+RT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Helvetica Neue"/>
                        <a:cs typeface="Helvetica Neue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Helvetica Neue"/>
                          <a:cs typeface="Helvetica Neue"/>
                        </a:rPr>
                        <a:t>-RT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Helvetica Neue"/>
                        <a:cs typeface="Helvetica Neue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Helvetica Neue"/>
                          <a:cs typeface="Helvetica Neue"/>
                        </a:rPr>
                        <a:t>-</a:t>
                      </a:r>
                      <a:r>
                        <a:rPr lang="en-US" sz="1000" b="0" dirty="0" err="1" smtClean="0">
                          <a:solidFill>
                            <a:schemeClr val="tx1"/>
                          </a:solidFill>
                          <a:latin typeface="Helvetica Neue"/>
                          <a:cs typeface="Helvetica Neue"/>
                        </a:rPr>
                        <a:t>Pri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Helvetica Neue"/>
                        <a:cs typeface="Helvetica Neue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Helvetica Neue"/>
                          <a:cs typeface="Helvetica Neue"/>
                        </a:rPr>
                        <a:t>G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Helvetica Neue"/>
                        <a:cs typeface="Helvetica Neue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Helvetica Neue"/>
                          <a:cs typeface="Helvetica Neue"/>
                        </a:rPr>
                        <a:t>+RT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Helvetica Neue"/>
                        <a:cs typeface="Helvetica Neue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Helvetica Neue"/>
                          <a:cs typeface="Helvetica Neue"/>
                        </a:rPr>
                        <a:t>-RT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Helvetica Neue"/>
                        <a:cs typeface="Helvetica Neue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Helvetica Neue"/>
                          <a:cs typeface="Helvetica Neue"/>
                        </a:rPr>
                        <a:t>-</a:t>
                      </a:r>
                      <a:r>
                        <a:rPr lang="en-US" sz="1000" b="0" dirty="0" err="1" smtClean="0">
                          <a:solidFill>
                            <a:schemeClr val="tx1"/>
                          </a:solidFill>
                          <a:latin typeface="Helvetica Neue"/>
                          <a:cs typeface="Helvetica Neue"/>
                        </a:rPr>
                        <a:t>Pri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Helvetica Neue"/>
                        <a:cs typeface="Helvetica Neue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Helvetica Neue"/>
                          <a:cs typeface="Helvetica Neue"/>
                        </a:rPr>
                        <a:t>G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Helvetica Neue"/>
                        <a:cs typeface="Helvetica Neue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Helvetica Neue"/>
                          <a:cs typeface="Helvetica Neue"/>
                        </a:rPr>
                        <a:t>+RT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Helvetica Neue"/>
                        <a:cs typeface="Helvetica Neue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Helvetica Neue"/>
                          <a:cs typeface="Helvetica Neue"/>
                        </a:rPr>
                        <a:t>-RT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Helvetica Neue"/>
                        <a:cs typeface="Helvetica Neue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Helvetica Neue"/>
                          <a:cs typeface="Helvetica Neue"/>
                        </a:rPr>
                        <a:t>-</a:t>
                      </a:r>
                      <a:r>
                        <a:rPr lang="en-US" sz="1000" b="0" dirty="0" err="1" smtClean="0">
                          <a:solidFill>
                            <a:schemeClr val="tx1"/>
                          </a:solidFill>
                          <a:latin typeface="Helvetica Neue"/>
                          <a:cs typeface="Helvetica Neue"/>
                        </a:rPr>
                        <a:t>Pri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Helvetica Neue"/>
                        <a:cs typeface="Helvetica Neue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tx1"/>
                          </a:solidFill>
                          <a:latin typeface="Helvetica Neue"/>
                          <a:cs typeface="Helvetica Neue"/>
                        </a:rPr>
                        <a:t>G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Helvetica Neue"/>
                        <a:cs typeface="Helvetica Neue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RT-PCR confirms spliced precursors</a:t>
            </a:r>
            <a:endParaRPr lang="en-US" sz="3600" dirty="0"/>
          </a:p>
        </p:txBody>
      </p:sp>
      <p:sp>
        <p:nvSpPr>
          <p:cNvPr id="53" name="TextBox 52"/>
          <p:cNvSpPr txBox="1"/>
          <p:nvPr/>
        </p:nvSpPr>
        <p:spPr>
          <a:xfrm>
            <a:off x="3140439" y="4318890"/>
            <a:ext cx="38045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Helvetica Neue"/>
                <a:cs typeface="Helvetica Neue"/>
              </a:rPr>
              <a:t>+RT = + Reverse transcriptase</a:t>
            </a:r>
          </a:p>
          <a:p>
            <a:r>
              <a:rPr lang="en-US" sz="1400" dirty="0" smtClean="0">
                <a:latin typeface="Helvetica Neue"/>
                <a:cs typeface="Helvetica Neue"/>
              </a:rPr>
              <a:t>-RT </a:t>
            </a:r>
            <a:r>
              <a:rPr lang="en-US" sz="1400" dirty="0">
                <a:latin typeface="Helvetica Neue"/>
                <a:cs typeface="Helvetica Neue"/>
              </a:rPr>
              <a:t>= </a:t>
            </a:r>
            <a:r>
              <a:rPr lang="en-US" sz="1400" dirty="0" smtClean="0">
                <a:latin typeface="Helvetica Neue"/>
                <a:cs typeface="Helvetica Neue"/>
              </a:rPr>
              <a:t>- </a:t>
            </a:r>
            <a:r>
              <a:rPr lang="en-US" sz="1400" dirty="0">
                <a:latin typeface="Helvetica Neue"/>
                <a:cs typeface="Helvetica Neue"/>
              </a:rPr>
              <a:t>Reverse transcriptase</a:t>
            </a:r>
          </a:p>
          <a:p>
            <a:r>
              <a:rPr lang="en-US" sz="1400" dirty="0" smtClean="0">
                <a:latin typeface="Helvetica Neue"/>
                <a:cs typeface="Helvetica Neue"/>
              </a:rPr>
              <a:t>-</a:t>
            </a:r>
            <a:r>
              <a:rPr lang="en-US" sz="1400" dirty="0" err="1" smtClean="0">
                <a:latin typeface="Helvetica Neue"/>
                <a:cs typeface="Helvetica Neue"/>
              </a:rPr>
              <a:t>Pri</a:t>
            </a:r>
            <a:r>
              <a:rPr lang="en-US" sz="1400" dirty="0" smtClean="0">
                <a:latin typeface="Helvetica Neue"/>
                <a:cs typeface="Helvetica Neue"/>
              </a:rPr>
              <a:t> </a:t>
            </a:r>
            <a:r>
              <a:rPr lang="en-US" sz="1400" dirty="0">
                <a:latin typeface="Helvetica Neue"/>
                <a:cs typeface="Helvetica Neue"/>
              </a:rPr>
              <a:t>= </a:t>
            </a:r>
            <a:r>
              <a:rPr lang="en-US" sz="1400" dirty="0" smtClean="0">
                <a:latin typeface="Helvetica Neue"/>
                <a:cs typeface="Helvetica Neue"/>
              </a:rPr>
              <a:t>No RT primer added</a:t>
            </a:r>
          </a:p>
          <a:p>
            <a:r>
              <a:rPr lang="en-US" sz="1400" dirty="0">
                <a:latin typeface="Helvetica Neue"/>
                <a:cs typeface="Helvetica Neue"/>
              </a:rPr>
              <a:t> </a:t>
            </a:r>
            <a:r>
              <a:rPr lang="en-US" sz="1400" dirty="0" smtClean="0">
                <a:latin typeface="Helvetica Neue"/>
                <a:cs typeface="Helvetica Neue"/>
              </a:rPr>
              <a:t> G  = Genomic DNA template</a:t>
            </a:r>
            <a:endParaRPr lang="en-US" sz="1400" dirty="0">
              <a:latin typeface="Helvetica Neue"/>
              <a:cs typeface="Helvetica Neue"/>
            </a:endParaRPr>
          </a:p>
          <a:p>
            <a:endParaRPr lang="en-US" sz="1400" dirty="0" smtClean="0"/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556402"/>
              </p:ext>
            </p:extLst>
          </p:nvPr>
        </p:nvGraphicFramePr>
        <p:xfrm>
          <a:off x="1047242" y="2234686"/>
          <a:ext cx="713803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509"/>
                <a:gridCol w="1719929"/>
                <a:gridCol w="1849089"/>
                <a:gridCol w="1784509"/>
              </a:tblGrid>
              <a:tr h="29997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  <a:latin typeface="Helvetica Neue"/>
                          <a:cs typeface="Helvetica Neue"/>
                        </a:rPr>
                        <a:t>Intron 1</a:t>
                      </a:r>
                      <a:endParaRPr lang="en-US" b="0" dirty="0">
                        <a:solidFill>
                          <a:srgbClr val="000000"/>
                        </a:solidFill>
                        <a:latin typeface="Helvetica Neue"/>
                        <a:cs typeface="Helvetica Neue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00"/>
                          </a:solidFill>
                          <a:latin typeface="Helvetica Neue"/>
                          <a:cs typeface="Helvetica Neue"/>
                        </a:rPr>
                        <a:t>Intron 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00"/>
                          </a:solidFill>
                          <a:latin typeface="Helvetica Neue"/>
                          <a:cs typeface="Helvetica Neue"/>
                        </a:rPr>
                        <a:t>Intron 3</a:t>
                      </a:r>
                      <a:endParaRPr lang="en-US" b="0" dirty="0">
                        <a:solidFill>
                          <a:srgbClr val="000000"/>
                        </a:solidFill>
                        <a:latin typeface="Helvetica Neue"/>
                        <a:cs typeface="Helvetica Neue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rgbClr val="000000"/>
                          </a:solidFill>
                          <a:latin typeface="Helvetica Neue"/>
                          <a:cs typeface="Helvetica Neue"/>
                        </a:rPr>
                        <a:t>Intron 4</a:t>
                      </a:r>
                      <a:endParaRPr lang="en-US" b="0" dirty="0">
                        <a:solidFill>
                          <a:srgbClr val="000000"/>
                        </a:solidFill>
                        <a:latin typeface="Helvetica Neue"/>
                        <a:cs typeface="Helvetica Neue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2"/>
          <a:srcRect l="5901" t="23229" r="23412" b="31771"/>
          <a:stretch/>
        </p:blipFill>
        <p:spPr>
          <a:xfrm>
            <a:off x="1067573" y="2834384"/>
            <a:ext cx="7127867" cy="141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893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importance of piRNAs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Sterility is common phenotype to all known pathway mutants </a:t>
            </a:r>
          </a:p>
          <a:p>
            <a:r>
              <a:rPr lang="en-US" dirty="0" smtClean="0"/>
              <a:t>Human SNPs in Piwi proteins have been associated with male infertility</a:t>
            </a:r>
          </a:p>
          <a:p>
            <a:r>
              <a:rPr lang="en-US" dirty="0" smtClean="0"/>
              <a:t>Especially in mammals, piRNA function in maintaining fertility largely unknown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170" y="4301976"/>
            <a:ext cx="2203231" cy="1651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28130" y="5405120"/>
            <a:ext cx="8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bg1"/>
                </a:solidFill>
              </a:rPr>
              <a:t>Piwi</a:t>
            </a:r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371" y="4232585"/>
            <a:ext cx="2259773" cy="169483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3972560" y="5080000"/>
            <a:ext cx="90573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878290" y="4826000"/>
            <a:ext cx="0" cy="57912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286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cluster.coverage.v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410" r="-36410"/>
          <a:stretch>
            <a:fillRect/>
          </a:stretch>
        </p:blipFill>
        <p:spPr>
          <a:xfrm>
            <a:off x="579470" y="1179376"/>
            <a:ext cx="8229600" cy="490568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Non-genome mapping piRNAs map to junctions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61920" y="3525520"/>
            <a:ext cx="1950720" cy="914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704080" y="3525520"/>
            <a:ext cx="1950720" cy="914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91230" y="4253468"/>
            <a:ext cx="2636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Helvetica Neue"/>
                <a:cs typeface="Helvetica Neue"/>
              </a:rPr>
              <a:t>piRNA sequence reads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2800" y="3345656"/>
            <a:ext cx="181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Helvetica Neue"/>
                <a:cs typeface="Helvetica Neue"/>
              </a:rPr>
              <a:t>Splice junction: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680" y="1180192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18672F"/>
                </a:solidFill>
                <a:latin typeface="Helvetica Neue"/>
                <a:cs typeface="Helvetica Neue"/>
              </a:rPr>
              <a:t>piRNA density:</a:t>
            </a:r>
            <a:endParaRPr lang="en-US" dirty="0">
              <a:solidFill>
                <a:srgbClr val="18672F"/>
              </a:solidFill>
              <a:latin typeface="Helvetica Neue"/>
              <a:cs typeface="Helvetica Neue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284480" y="1426788"/>
            <a:ext cx="2758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000000"/>
                </a:solidFill>
                <a:latin typeface="Helvetica Neue"/>
                <a:cs typeface="Helvetica Neue"/>
              </a:rPr>
              <a:t>RNA-</a:t>
            </a:r>
            <a:r>
              <a:rPr lang="en-US" dirty="0" err="1" smtClean="0">
                <a:solidFill>
                  <a:srgbClr val="000000"/>
                </a:solidFill>
                <a:latin typeface="Helvetica Neue"/>
                <a:cs typeface="Helvetica Neue"/>
              </a:rPr>
              <a:t>Seq</a:t>
            </a:r>
            <a:r>
              <a:rPr lang="en-US" dirty="0" smtClean="0">
                <a:solidFill>
                  <a:srgbClr val="000000"/>
                </a:solidFill>
                <a:latin typeface="Helvetica Neue"/>
                <a:cs typeface="Helvetica Neue"/>
              </a:rPr>
              <a:t> :</a:t>
            </a:r>
          </a:p>
          <a:p>
            <a:pPr algn="r"/>
            <a:r>
              <a:rPr lang="en-US" dirty="0" smtClean="0">
                <a:solidFill>
                  <a:srgbClr val="000000"/>
                </a:solidFill>
                <a:latin typeface="Helvetica Neue"/>
                <a:cs typeface="Helvetica Neue"/>
              </a:rPr>
              <a:t>Junction reads</a:t>
            </a:r>
            <a:endParaRPr lang="en-US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254000" y="2558871"/>
            <a:ext cx="8666830" cy="0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28360" y="1249682"/>
            <a:ext cx="2758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Genome </a:t>
            </a:r>
          </a:p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m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apping reads </a:t>
            </a:r>
          </a:p>
          <a:p>
            <a:pPr algn="r"/>
            <a:endParaRPr lang="en-US" dirty="0">
              <a:solidFill>
                <a:schemeClr val="bg1">
                  <a:lumMod val="50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52160" y="2531549"/>
            <a:ext cx="2758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Non-genome </a:t>
            </a:r>
          </a:p>
          <a:p>
            <a:pPr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mapping reads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46200" y="3040856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18672F"/>
                </a:solidFill>
                <a:latin typeface="Helvetica Neue"/>
                <a:cs typeface="Helvetica Neue"/>
              </a:rPr>
              <a:t>piRNA density:</a:t>
            </a:r>
            <a:endParaRPr lang="en-US" dirty="0">
              <a:solidFill>
                <a:srgbClr val="18672F"/>
              </a:solidFill>
              <a:latin typeface="Helvetica Neue"/>
              <a:cs typeface="Helvetica Neue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570480" y="1788161"/>
            <a:ext cx="3901440" cy="965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52400" y="2531549"/>
            <a:ext cx="8768430" cy="36863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0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plice.plot.w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50" y="77620"/>
            <a:ext cx="8301273" cy="6414620"/>
          </a:xfrm>
          <a:prstGeom prst="rect">
            <a:avLst/>
          </a:prstGeom>
        </p:spPr>
      </p:pic>
      <p:sp>
        <p:nvSpPr>
          <p:cNvPr id="46081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-298450"/>
            <a:ext cx="8235950" cy="14351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dirty="0" smtClean="0"/>
              <a:t>Precursor introns have lower piRNA density</a:t>
            </a:r>
            <a:endParaRPr lang="en-US" dirty="0"/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 rot="10800000">
            <a:off x="227451" y="981429"/>
            <a:ext cx="515937" cy="450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eaVert"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1400" dirty="0" smtClean="0">
                <a:latin typeface="Helvetica Neue"/>
                <a:cs typeface="Helvetica Neue"/>
              </a:rPr>
              <a:t>Median of read count at specific base </a:t>
            </a:r>
            <a:endParaRPr lang="en-US" sz="1400" dirty="0">
              <a:latin typeface="Helvetica Neue"/>
              <a:cs typeface="Helvetica Neue"/>
            </a:endParaRPr>
          </a:p>
          <a:p>
            <a:pPr algn="ctr">
              <a:buClrTx/>
              <a:buFontTx/>
              <a:buNone/>
            </a:pPr>
            <a:r>
              <a:rPr lang="en-US" sz="1400" u="sng" dirty="0">
                <a:latin typeface="Helvetica Neue"/>
                <a:cs typeface="Helvetica Neue"/>
              </a:rPr>
              <a:t>sum of all counts </a:t>
            </a:r>
            <a:r>
              <a:rPr lang="en-US" sz="1400" u="sng" dirty="0" smtClean="0">
                <a:latin typeface="Helvetica Neue"/>
                <a:cs typeface="Helvetica Neue"/>
              </a:rPr>
              <a:t>for whole region</a:t>
            </a:r>
            <a:endParaRPr lang="en-US" sz="1400" u="sng" dirty="0">
              <a:latin typeface="Helvetica Neue"/>
              <a:cs typeface="Helvetica Neue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57350" y="5821680"/>
            <a:ext cx="1513840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425565" y="5821680"/>
            <a:ext cx="1513840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stCxn id="4" idx="3"/>
          </p:cNvCxnSpPr>
          <p:nvPr/>
        </p:nvCxnSpPr>
        <p:spPr>
          <a:xfrm>
            <a:off x="3171190" y="5923280"/>
            <a:ext cx="1496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936490" y="5923280"/>
            <a:ext cx="1496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049520" y="1361439"/>
            <a:ext cx="2997200" cy="41221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606550" y="981429"/>
            <a:ext cx="3124200" cy="450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425565" y="6024880"/>
            <a:ext cx="2173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N=32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7296522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plice.plot.w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50" y="77620"/>
            <a:ext cx="8301273" cy="6414620"/>
          </a:xfrm>
          <a:prstGeom prst="rect">
            <a:avLst/>
          </a:prstGeom>
        </p:spPr>
      </p:pic>
      <p:sp>
        <p:nvSpPr>
          <p:cNvPr id="46081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-298450"/>
            <a:ext cx="8235950" cy="1435100"/>
          </a:xfrm>
          <a:ln/>
        </p:spPr>
        <p:txBody>
          <a:bodyPr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dirty="0" smtClean="0"/>
              <a:t>Precursor introns have lower piRNA density</a:t>
            </a:r>
            <a:endParaRPr lang="en-US" dirty="0"/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 rot="10800000">
            <a:off x="227451" y="981429"/>
            <a:ext cx="515937" cy="450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eaVert"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1400" dirty="0" smtClean="0">
                <a:latin typeface="Helvetica Neue"/>
                <a:cs typeface="Helvetica Neue"/>
              </a:rPr>
              <a:t>Median of read count at specific base </a:t>
            </a:r>
            <a:endParaRPr lang="en-US" sz="1400" dirty="0">
              <a:latin typeface="Helvetica Neue"/>
              <a:cs typeface="Helvetica Neue"/>
            </a:endParaRPr>
          </a:p>
          <a:p>
            <a:pPr algn="ctr">
              <a:buClrTx/>
              <a:buFontTx/>
              <a:buNone/>
            </a:pPr>
            <a:r>
              <a:rPr lang="en-US" sz="1400" u="sng" dirty="0">
                <a:latin typeface="Helvetica Neue"/>
                <a:cs typeface="Helvetica Neue"/>
              </a:rPr>
              <a:t>sum of all counts </a:t>
            </a:r>
            <a:r>
              <a:rPr lang="en-US" sz="1400" u="sng" dirty="0" smtClean="0">
                <a:latin typeface="Helvetica Neue"/>
                <a:cs typeface="Helvetica Neue"/>
              </a:rPr>
              <a:t>for whole region</a:t>
            </a:r>
            <a:endParaRPr lang="en-US" sz="1400" u="sng" dirty="0">
              <a:latin typeface="Helvetica Neue"/>
              <a:cs typeface="Helvetica Neue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57350" y="5821680"/>
            <a:ext cx="1513840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425565" y="5821680"/>
            <a:ext cx="1513840" cy="20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stCxn id="4" idx="3"/>
          </p:cNvCxnSpPr>
          <p:nvPr/>
        </p:nvCxnSpPr>
        <p:spPr>
          <a:xfrm>
            <a:off x="3171190" y="5923280"/>
            <a:ext cx="1496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936490" y="5923280"/>
            <a:ext cx="14960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425565" y="6024880"/>
            <a:ext cx="2173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N=32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7813473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junction.plot.wt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815" r="-14815"/>
          <a:stretch>
            <a:fillRect/>
          </a:stretch>
        </p:blipFill>
        <p:spPr/>
      </p:pic>
      <p:sp>
        <p:nvSpPr>
          <p:cNvPr id="7" name="Rectangle 6"/>
          <p:cNvSpPr/>
          <p:nvPr/>
        </p:nvSpPr>
        <p:spPr>
          <a:xfrm>
            <a:off x="2204720" y="5479980"/>
            <a:ext cx="2480310" cy="2032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95190" y="5479980"/>
            <a:ext cx="2518410" cy="2032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Non-genome mapping piRNAs map to junctions</a:t>
            </a:r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 rot="10800000">
            <a:off x="944385" y="1203960"/>
            <a:ext cx="515937" cy="450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eaVert"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1400" dirty="0" smtClean="0">
                <a:latin typeface="Helvetica Neue"/>
                <a:cs typeface="Helvetica Neue"/>
              </a:rPr>
              <a:t>Median of read count at specific base </a:t>
            </a:r>
            <a:endParaRPr lang="en-US" sz="1400" dirty="0">
              <a:latin typeface="Helvetica Neue"/>
              <a:cs typeface="Helvetica Neue"/>
            </a:endParaRPr>
          </a:p>
          <a:p>
            <a:pPr algn="ctr">
              <a:buClrTx/>
              <a:buFontTx/>
              <a:buNone/>
            </a:pPr>
            <a:r>
              <a:rPr lang="en-US" sz="1400" u="sng" dirty="0">
                <a:latin typeface="Helvetica Neue"/>
                <a:cs typeface="Helvetica Neue"/>
              </a:rPr>
              <a:t>sum of all counts </a:t>
            </a:r>
            <a:r>
              <a:rPr lang="en-US" sz="1400" u="sng" dirty="0" smtClean="0">
                <a:latin typeface="Helvetica Neue"/>
                <a:cs typeface="Helvetica Neue"/>
              </a:rPr>
              <a:t>for whole region</a:t>
            </a:r>
            <a:endParaRPr lang="en-US" sz="1400" u="sng" dirty="0">
              <a:latin typeface="Helvetica Neue"/>
              <a:cs typeface="Helvetica Neu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25759" y="5683180"/>
            <a:ext cx="2173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N=32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44384" y="5952976"/>
            <a:ext cx="714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Not so in pathway mutants that block transcription of precursors!</a:t>
            </a:r>
            <a:endParaRPr lang="en-US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52535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5767"/>
            <a:ext cx="8229600" cy="4237209"/>
          </a:xfrm>
        </p:spPr>
        <p:txBody>
          <a:bodyPr>
            <a:normAutofit/>
          </a:bodyPr>
          <a:lstStyle/>
          <a:p>
            <a:r>
              <a:rPr lang="en-US" dirty="0" err="1" smtClean="0"/>
              <a:t>SeqZip</a:t>
            </a:r>
            <a:r>
              <a:rPr lang="en-US" dirty="0" smtClean="0"/>
              <a:t> indicates precursor transcripts exist as at least 5 kb segments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SeqZip</a:t>
            </a:r>
            <a:r>
              <a:rPr lang="en-US" dirty="0" smtClean="0"/>
              <a:t> can loop out &gt;23 kb of an mRNA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Precursor transcripts undergo splicing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piRNA are derived from spliced precursors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667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99476"/>
            <a:ext cx="8229600" cy="3953500"/>
          </a:xfrm>
        </p:spPr>
        <p:txBody>
          <a:bodyPr/>
          <a:lstStyle/>
          <a:p>
            <a:r>
              <a:rPr lang="en-US" dirty="0" smtClean="0"/>
              <a:t>Modifications to </a:t>
            </a:r>
            <a:r>
              <a:rPr lang="en-US" dirty="0" err="1" smtClean="0"/>
              <a:t>SeqZip</a:t>
            </a:r>
            <a:r>
              <a:rPr lang="en-US" dirty="0" smtClean="0"/>
              <a:t> protocol to increase loop limit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Deep sequence the 5’ end of precursors</a:t>
            </a:r>
          </a:p>
          <a:p>
            <a:endParaRPr lang="en-US" dirty="0" smtClean="0"/>
          </a:p>
          <a:p>
            <a:r>
              <a:rPr lang="en-US" dirty="0" smtClean="0"/>
              <a:t>Identify more introns within cluster using deeper or more even RNA-</a:t>
            </a:r>
            <a:r>
              <a:rPr lang="en-US" dirty="0" err="1" smtClean="0"/>
              <a:t>Seq</a:t>
            </a:r>
            <a:r>
              <a:rPr lang="en-US" dirty="0" smtClean="0"/>
              <a:t> coverage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265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8080"/>
            <a:ext cx="8229600" cy="609600"/>
          </a:xfrm>
        </p:spPr>
        <p:txBody>
          <a:bodyPr>
            <a:noAutofit/>
          </a:bodyPr>
          <a:lstStyle/>
          <a:p>
            <a:r>
              <a:rPr lang="en-US" sz="3200" dirty="0" smtClean="0"/>
              <a:t>Thanks!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804247"/>
            <a:ext cx="4038600" cy="5745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Moore Lab</a:t>
            </a:r>
          </a:p>
          <a:p>
            <a:pPr marL="0" indent="0">
              <a:buNone/>
            </a:pPr>
            <a:r>
              <a:rPr lang="en-US" sz="1200" b="1" dirty="0" smtClean="0"/>
              <a:t>Melissa J Moore</a:t>
            </a:r>
          </a:p>
          <a:p>
            <a:pPr marL="0" indent="0">
              <a:buNone/>
            </a:pPr>
            <a:r>
              <a:rPr lang="en-US" sz="1200" dirty="0" err="1" smtClean="0"/>
              <a:t>Laureen</a:t>
            </a:r>
            <a:r>
              <a:rPr lang="en-US" sz="1200" dirty="0" smtClean="0"/>
              <a:t> Murtha</a:t>
            </a:r>
          </a:p>
          <a:p>
            <a:pPr marL="0" indent="0">
              <a:buNone/>
            </a:pPr>
            <a:r>
              <a:rPr lang="en-US" sz="1200" dirty="0" err="1" smtClean="0"/>
              <a:t>Rina</a:t>
            </a:r>
            <a:r>
              <a:rPr lang="en-US" sz="1200" dirty="0" smtClean="0"/>
              <a:t> </a:t>
            </a:r>
            <a:r>
              <a:rPr lang="en-US" sz="1200" dirty="0" err="1" smtClean="0"/>
              <a:t>Paladino</a:t>
            </a:r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/>
              <a:t>Jing Yan</a:t>
            </a:r>
          </a:p>
          <a:p>
            <a:pPr marL="0" indent="0">
              <a:buNone/>
            </a:pPr>
            <a:r>
              <a:rPr lang="en-US" sz="1200" dirty="0" err="1" smtClean="0"/>
              <a:t>Weijun</a:t>
            </a:r>
            <a:r>
              <a:rPr lang="en-US" sz="1200" dirty="0" smtClean="0"/>
              <a:t> Chen</a:t>
            </a:r>
          </a:p>
          <a:p>
            <a:pPr marL="0" indent="0">
              <a:buNone/>
            </a:pPr>
            <a:r>
              <a:rPr lang="en-US" sz="1200" dirty="0" smtClean="0"/>
              <a:t>Inna </a:t>
            </a:r>
            <a:r>
              <a:rPr lang="en-US" sz="1200" dirty="0" err="1" smtClean="0"/>
              <a:t>Shcherbakova</a:t>
            </a:r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/>
              <a:t>Victor  </a:t>
            </a:r>
            <a:r>
              <a:rPr lang="en-US" sz="1200" dirty="0" err="1" smtClean="0"/>
              <a:t>Serebrov</a:t>
            </a:r>
            <a:endParaRPr lang="en-US" sz="1200" dirty="0" smtClean="0"/>
          </a:p>
          <a:p>
            <a:pPr marL="0" indent="0">
              <a:buNone/>
            </a:pPr>
            <a:r>
              <a:rPr lang="en-US" sz="1200" dirty="0" err="1" smtClean="0"/>
              <a:t>Alper</a:t>
            </a:r>
            <a:r>
              <a:rPr lang="en-US" sz="1200" dirty="0" smtClean="0"/>
              <a:t> </a:t>
            </a:r>
            <a:r>
              <a:rPr lang="en-US" sz="1200" dirty="0" err="1" smtClean="0"/>
              <a:t>Kucukural</a:t>
            </a:r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/>
              <a:t>Akiko </a:t>
            </a:r>
            <a:r>
              <a:rPr lang="en-US" sz="1200" dirty="0" err="1" smtClean="0"/>
              <a:t>Noma</a:t>
            </a:r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/>
              <a:t>Alicia Bicknell</a:t>
            </a:r>
          </a:p>
          <a:p>
            <a:pPr marL="0" indent="0">
              <a:buNone/>
            </a:pPr>
            <a:r>
              <a:rPr lang="en-US" sz="1200" dirty="0" err="1" smtClean="0"/>
              <a:t>Lingtao</a:t>
            </a:r>
            <a:r>
              <a:rPr lang="en-US" sz="1200" dirty="0" smtClean="0"/>
              <a:t> </a:t>
            </a:r>
            <a:r>
              <a:rPr lang="en-US" sz="1200" dirty="0" err="1" smtClean="0"/>
              <a:t>Peng</a:t>
            </a:r>
            <a:r>
              <a:rPr lang="en-US" sz="1200" dirty="0" smtClean="0"/>
              <a:t> </a:t>
            </a:r>
          </a:p>
          <a:p>
            <a:pPr marL="0" indent="0">
              <a:buNone/>
            </a:pPr>
            <a:r>
              <a:rPr lang="en-US" sz="1200" dirty="0" err="1" smtClean="0"/>
              <a:t>Guramrit</a:t>
            </a:r>
            <a:r>
              <a:rPr lang="en-US" sz="1200" dirty="0" smtClean="0"/>
              <a:t> Singh </a:t>
            </a:r>
          </a:p>
          <a:p>
            <a:pPr marL="0" indent="0">
              <a:buNone/>
            </a:pPr>
            <a:r>
              <a:rPr lang="en-US" sz="1200" dirty="0" smtClean="0"/>
              <a:t>Eric Anderson</a:t>
            </a:r>
          </a:p>
          <a:p>
            <a:pPr marL="0" indent="0">
              <a:buNone/>
            </a:pPr>
            <a:r>
              <a:rPr lang="en-US" sz="1200" dirty="0" smtClean="0"/>
              <a:t>Erin </a:t>
            </a:r>
            <a:r>
              <a:rPr lang="en-US" sz="1200" dirty="0" err="1" smtClean="0"/>
              <a:t>Heyer</a:t>
            </a:r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/>
              <a:t>Kelly </a:t>
            </a:r>
            <a:r>
              <a:rPr lang="en-US" sz="1200" dirty="0" err="1" smtClean="0"/>
              <a:t>Limoncelli</a:t>
            </a:r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/>
              <a:t>Danny Crawford</a:t>
            </a:r>
          </a:p>
          <a:p>
            <a:pPr marL="0" indent="0">
              <a:buNone/>
            </a:pPr>
            <a:r>
              <a:rPr lang="en-US" sz="1200" dirty="0" smtClean="0"/>
              <a:t>Tiffany Lopes</a:t>
            </a:r>
          </a:p>
          <a:p>
            <a:pPr marL="0" indent="0">
              <a:buNone/>
            </a:pPr>
            <a:r>
              <a:rPr lang="en-US" sz="1200" dirty="0" smtClean="0"/>
              <a:t>Luis Gustavo </a:t>
            </a:r>
            <a:r>
              <a:rPr lang="en-US" sz="1200" dirty="0" err="1" smtClean="0"/>
              <a:t>Morello</a:t>
            </a:r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/>
              <a:t>Can </a:t>
            </a:r>
            <a:r>
              <a:rPr lang="en-US" sz="1200" dirty="0" err="1" smtClean="0"/>
              <a:t>Cenik</a:t>
            </a:r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/>
              <a:t>Ami </a:t>
            </a:r>
            <a:r>
              <a:rPr lang="en-US" sz="1200" dirty="0" err="1" smtClean="0"/>
              <a:t>Ashar</a:t>
            </a:r>
            <a:endParaRPr lang="en-US" sz="1200" dirty="0" smtClean="0"/>
          </a:p>
          <a:p>
            <a:pPr marL="0" indent="0">
              <a:buNone/>
            </a:pPr>
            <a:r>
              <a:rPr lang="en-US" sz="1200" dirty="0" err="1" smtClean="0"/>
              <a:t>Emiliano</a:t>
            </a:r>
            <a:r>
              <a:rPr lang="en-US" sz="1200" dirty="0" smtClean="0"/>
              <a:t> Ricci</a:t>
            </a:r>
          </a:p>
          <a:p>
            <a:pPr marL="0" indent="0">
              <a:buNone/>
            </a:pPr>
            <a:r>
              <a:rPr lang="en-US" sz="1200" dirty="0" err="1" smtClean="0"/>
              <a:t>Blandine</a:t>
            </a:r>
            <a:r>
              <a:rPr lang="en-US" sz="1200" dirty="0" smtClean="0"/>
              <a:t> Mercier</a:t>
            </a:r>
          </a:p>
          <a:p>
            <a:pPr lvl="1"/>
            <a:endParaRPr lang="en-US" sz="1200" dirty="0" smtClean="0"/>
          </a:p>
          <a:p>
            <a:pPr lvl="1"/>
            <a:endParaRPr lang="en-US" sz="1200" dirty="0" smtClean="0"/>
          </a:p>
          <a:p>
            <a:pPr lvl="1"/>
            <a:endParaRPr lang="en-US" sz="1200" dirty="0" smtClean="0"/>
          </a:p>
          <a:p>
            <a:pPr lvl="1"/>
            <a:endParaRPr lang="en-US" sz="1200" dirty="0" smtClean="0"/>
          </a:p>
          <a:p>
            <a:pPr lvl="1"/>
            <a:endParaRPr lang="en-US" sz="1200" dirty="0" smtClean="0"/>
          </a:p>
          <a:p>
            <a:pPr lvl="1"/>
            <a:endParaRPr lang="en-US" sz="1200" dirty="0" smtClean="0"/>
          </a:p>
          <a:p>
            <a:endParaRPr lang="en-US" sz="1800" dirty="0" smtClean="0"/>
          </a:p>
          <a:p>
            <a:pPr>
              <a:buNone/>
            </a:pPr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0" y="804247"/>
            <a:ext cx="4038600" cy="5668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Zamore Lab</a:t>
            </a:r>
          </a:p>
          <a:p>
            <a:pPr marL="0" indent="0">
              <a:buNone/>
            </a:pPr>
            <a:r>
              <a:rPr lang="en-US" sz="1200" b="1" dirty="0" smtClean="0"/>
              <a:t>Phillip D Zamore</a:t>
            </a:r>
          </a:p>
          <a:p>
            <a:pPr marL="0" indent="0">
              <a:buNone/>
            </a:pPr>
            <a:r>
              <a:rPr lang="en-US" sz="1200" b="1" dirty="0" err="1" smtClean="0"/>
              <a:t>Xin</a:t>
            </a:r>
            <a:r>
              <a:rPr lang="en-US" sz="1200" b="1" dirty="0" smtClean="0"/>
              <a:t> Li</a:t>
            </a:r>
          </a:p>
          <a:p>
            <a:pPr marL="0" indent="0">
              <a:buNone/>
            </a:pPr>
            <a:r>
              <a:rPr lang="en-US" sz="1200" dirty="0" smtClean="0"/>
              <a:t>Gwen Farley</a:t>
            </a:r>
          </a:p>
          <a:p>
            <a:pPr marL="0" indent="0">
              <a:buNone/>
            </a:pPr>
            <a:r>
              <a:rPr lang="en-US" sz="1200" dirty="0" smtClean="0"/>
              <a:t>Cindy Tipping</a:t>
            </a:r>
          </a:p>
          <a:p>
            <a:pPr marL="0" indent="0">
              <a:buNone/>
            </a:pPr>
            <a:r>
              <a:rPr lang="en-US" sz="1200" dirty="0" smtClean="0"/>
              <a:t>Alicia Boucher</a:t>
            </a:r>
          </a:p>
          <a:p>
            <a:pPr marL="0" indent="0">
              <a:buNone/>
            </a:pPr>
            <a:r>
              <a:rPr lang="en-US" sz="1200" dirty="0" err="1" smtClean="0"/>
              <a:t>Tiffanie</a:t>
            </a:r>
            <a:r>
              <a:rPr lang="en-US" sz="1200" dirty="0" smtClean="0"/>
              <a:t> </a:t>
            </a:r>
            <a:r>
              <a:rPr lang="en-US" sz="1200" dirty="0" err="1" smtClean="0"/>
              <a:t>Covello</a:t>
            </a:r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/>
              <a:t>Zhao Zhang</a:t>
            </a:r>
          </a:p>
          <a:p>
            <a:pPr marL="0" indent="0">
              <a:buNone/>
            </a:pPr>
            <a:r>
              <a:rPr lang="en-US" sz="1200" dirty="0" smtClean="0"/>
              <a:t>Stefan </a:t>
            </a:r>
            <a:r>
              <a:rPr lang="en-US" sz="1200" dirty="0" err="1" smtClean="0"/>
              <a:t>Ameres</a:t>
            </a:r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/>
              <a:t>Timothy Chang</a:t>
            </a:r>
          </a:p>
          <a:p>
            <a:pPr marL="0" indent="0">
              <a:buNone/>
            </a:pPr>
            <a:r>
              <a:rPr lang="en-US" sz="1200" dirty="0" smtClean="0"/>
              <a:t>Bo Han</a:t>
            </a:r>
          </a:p>
          <a:p>
            <a:pPr marL="0" indent="0">
              <a:buNone/>
            </a:pPr>
            <a:r>
              <a:rPr lang="en-US" sz="1200" dirty="0" smtClean="0"/>
              <a:t>Carlos Fabian Flores</a:t>
            </a:r>
          </a:p>
          <a:p>
            <a:pPr marL="0" indent="0">
              <a:buNone/>
            </a:pPr>
            <a:r>
              <a:rPr lang="en-US" sz="1200" dirty="0" err="1" smtClean="0"/>
              <a:t>Ryuya</a:t>
            </a:r>
            <a:r>
              <a:rPr lang="en-US" sz="1200" dirty="0" smtClean="0"/>
              <a:t> </a:t>
            </a:r>
            <a:r>
              <a:rPr lang="en-US" sz="1200" dirty="0" err="1" smtClean="0"/>
              <a:t>Fukunaga</a:t>
            </a:r>
            <a:endParaRPr lang="en-US" sz="1200" dirty="0" smtClean="0"/>
          </a:p>
          <a:p>
            <a:pPr marL="0" indent="0">
              <a:buNone/>
            </a:pPr>
            <a:r>
              <a:rPr lang="en-US" sz="1200" dirty="0" err="1" smtClean="0"/>
              <a:t>Elif</a:t>
            </a:r>
            <a:r>
              <a:rPr lang="en-US" sz="1200" dirty="0" smtClean="0"/>
              <a:t> </a:t>
            </a:r>
            <a:r>
              <a:rPr lang="en-US" sz="1200" dirty="0" err="1" smtClean="0"/>
              <a:t>Sarinay</a:t>
            </a:r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/>
              <a:t>Keith </a:t>
            </a:r>
            <a:r>
              <a:rPr lang="en-US" sz="1200" dirty="0" err="1" smtClean="0"/>
              <a:t>Boundy</a:t>
            </a:r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/>
              <a:t>Desiree </a:t>
            </a:r>
            <a:r>
              <a:rPr lang="en-US" sz="1200" dirty="0" err="1" smtClean="0"/>
              <a:t>Boltz</a:t>
            </a:r>
            <a:endParaRPr lang="en-US" sz="1200" dirty="0" smtClean="0"/>
          </a:p>
          <a:p>
            <a:pPr marL="0" indent="0">
              <a:buNone/>
            </a:pPr>
            <a:r>
              <a:rPr lang="en-US" sz="1200" dirty="0" err="1" smtClean="0"/>
              <a:t>Jogender</a:t>
            </a:r>
            <a:r>
              <a:rPr lang="en-US" sz="1200" dirty="0" smtClean="0"/>
              <a:t> Singh </a:t>
            </a:r>
          </a:p>
          <a:p>
            <a:pPr marL="0" indent="0">
              <a:buNone/>
            </a:pPr>
            <a:r>
              <a:rPr lang="en-US" sz="1200" dirty="0" smtClean="0"/>
              <a:t>Liang </a:t>
            </a:r>
            <a:r>
              <a:rPr lang="en-US" sz="1200" dirty="0" err="1" smtClean="0"/>
              <a:t>Meng</a:t>
            </a:r>
            <a:r>
              <a:rPr lang="en-US" sz="1200" dirty="0" smtClean="0"/>
              <a:t> Wee</a:t>
            </a:r>
          </a:p>
          <a:p>
            <a:pPr marL="0" indent="0">
              <a:buNone/>
            </a:pPr>
            <a:r>
              <a:rPr lang="en-US" sz="1200" dirty="0" err="1" smtClean="0"/>
              <a:t>Chengjian</a:t>
            </a:r>
            <a:r>
              <a:rPr lang="en-US" sz="1200" dirty="0" smtClean="0"/>
              <a:t> Li</a:t>
            </a:r>
          </a:p>
          <a:p>
            <a:pPr marL="0" indent="0">
              <a:buNone/>
            </a:pPr>
            <a:r>
              <a:rPr lang="en-US" sz="1200" dirty="0" smtClean="0"/>
              <a:t>Alicia Boucher</a:t>
            </a:r>
          </a:p>
          <a:p>
            <a:pPr marL="0" indent="0">
              <a:buNone/>
            </a:pPr>
            <a:r>
              <a:rPr lang="en-US" sz="1200" dirty="0" smtClean="0"/>
              <a:t>Tracey Lincoln</a:t>
            </a:r>
          </a:p>
          <a:p>
            <a:pPr marL="0" indent="0">
              <a:buNone/>
            </a:pPr>
            <a:r>
              <a:rPr lang="en-US" sz="1200" dirty="0" smtClean="0"/>
              <a:t>Jennifer Broderick</a:t>
            </a:r>
          </a:p>
          <a:p>
            <a:pPr marL="0" indent="0">
              <a:buNone/>
            </a:pPr>
            <a:r>
              <a:rPr lang="en-US" sz="1200" dirty="0" smtClean="0"/>
              <a:t>Wes Solomon</a:t>
            </a:r>
          </a:p>
          <a:p>
            <a:pPr marL="0" indent="0">
              <a:buNone/>
            </a:pPr>
            <a:r>
              <a:rPr lang="en-US" sz="1200" dirty="0" smtClean="0"/>
              <a:t>Wei Wang</a:t>
            </a:r>
          </a:p>
          <a:p>
            <a:endParaRPr lang="en-US" sz="1800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096000" y="804247"/>
            <a:ext cx="4038600" cy="1152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/>
                <a:cs typeface="Helvetica Neue"/>
              </a:rPr>
              <a:t>TRAC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/>
                <a:cs typeface="Helvetica Neue"/>
              </a:rPr>
              <a:t>Zhiping</a:t>
            </a:r>
            <a:r>
              <a:rPr kumimoji="0" 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/>
                <a:cs typeface="Helvetica Neue"/>
              </a:rPr>
              <a:t> </a:t>
            </a:r>
            <a:r>
              <a:rPr kumimoji="0" lang="en-US" sz="12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/>
                <a:cs typeface="Helvetica Neue"/>
              </a:rPr>
              <a:t>Weng</a:t>
            </a:r>
            <a:endParaRPr kumimoji="0" lang="en-US" sz="12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 Neue"/>
              <a:cs typeface="Helvetica Neue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/>
                <a:cs typeface="Helvetica Neue"/>
              </a:rPr>
              <a:t>Scot Wolfe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/>
                <a:cs typeface="Helvetica Neue"/>
              </a:rPr>
              <a:t>Job Dekker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NeueLT Std" pitchFamily="34" charset="0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6096000" y="2155527"/>
            <a:ext cx="4038600" cy="1152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/>
                <a:cs typeface="Helvetica Neue"/>
              </a:rPr>
              <a:t>Bioinformatics Core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/>
                <a:cs typeface="Helvetica Neue"/>
              </a:rPr>
              <a:t>Jia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/>
                <a:cs typeface="Helvetica Neue"/>
              </a:rPr>
              <a:t> </a:t>
            </a:r>
            <a:r>
              <a:rPr kumimoji="0" 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"/>
                <a:cs typeface="Helvetica Neue"/>
              </a:rPr>
              <a:t>Xu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20223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30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Do not start with ‘SO’</a:t>
            </a:r>
          </a:p>
          <a:p>
            <a:r>
              <a:rPr lang="en-US" dirty="0" smtClean="0"/>
              <a:t>Start with piRNAs (Why I should care)</a:t>
            </a:r>
          </a:p>
          <a:p>
            <a:r>
              <a:rPr lang="en-US" dirty="0" smtClean="0"/>
              <a:t>Compare length of clusters to something audience knows</a:t>
            </a:r>
          </a:p>
          <a:p>
            <a:r>
              <a:rPr lang="en-US" dirty="0" smtClean="0"/>
              <a:t>Titles on 1 line – make them a conclusion</a:t>
            </a:r>
          </a:p>
          <a:p>
            <a:pPr lvl="1"/>
            <a:r>
              <a:rPr lang="en-US" dirty="0" smtClean="0"/>
              <a:t>Always have the title in same place!</a:t>
            </a:r>
          </a:p>
          <a:p>
            <a:r>
              <a:rPr lang="en-US" dirty="0" smtClean="0"/>
              <a:t>All fonts are Helvetica </a:t>
            </a:r>
            <a:r>
              <a:rPr lang="en-US" dirty="0" err="1" smtClean="0"/>
              <a:t>Neue</a:t>
            </a:r>
            <a:endParaRPr lang="en-US" dirty="0" smtClean="0"/>
          </a:p>
          <a:p>
            <a:r>
              <a:rPr lang="en-US" dirty="0" smtClean="0"/>
              <a:t>Do not tell what you are to tell – just tell!</a:t>
            </a:r>
          </a:p>
          <a:p>
            <a:r>
              <a:rPr lang="en-US" dirty="0" smtClean="0"/>
              <a:t>Tags = ‘Sequence Reads’</a:t>
            </a:r>
          </a:p>
          <a:p>
            <a:r>
              <a:rPr lang="en-US" dirty="0" smtClean="0"/>
              <a:t>Change RPKM to RNA Abundance per KB</a:t>
            </a:r>
          </a:p>
          <a:p>
            <a:r>
              <a:rPr lang="en-US" dirty="0" smtClean="0"/>
              <a:t>Change all numbers to KB with 1 sig digit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75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Features of </a:t>
            </a:r>
            <a:r>
              <a:rPr lang="en-US" dirty="0"/>
              <a:t>m</a:t>
            </a:r>
            <a:r>
              <a:rPr lang="en-US" dirty="0" smtClean="0"/>
              <a:t>ammalian piRNAs</a:t>
            </a:r>
            <a:endParaRPr lang="en-US" dirty="0"/>
          </a:p>
        </p:txBody>
      </p:sp>
      <p:pic>
        <p:nvPicPr>
          <p:cNvPr id="5" name="Picture 4" descr="Screen Shot 2011-11-01 at 4.25.1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39"/>
          <a:stretch/>
        </p:blipFill>
        <p:spPr>
          <a:xfrm>
            <a:off x="895333" y="973809"/>
            <a:ext cx="2734292" cy="522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21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Features of mammalian piRNAs</a:t>
            </a:r>
            <a:endParaRPr lang="en-US" dirty="0"/>
          </a:p>
        </p:txBody>
      </p:sp>
      <p:pic>
        <p:nvPicPr>
          <p:cNvPr id="5" name="Picture 4" descr="Screen Shot 2011-11-01 at 4.25.1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39"/>
          <a:stretch/>
        </p:blipFill>
        <p:spPr>
          <a:xfrm>
            <a:off x="895333" y="973809"/>
            <a:ext cx="2734292" cy="52260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63061" y="4547672"/>
            <a:ext cx="43484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elvetica Neue"/>
                <a:cs typeface="Helvetica Neue"/>
              </a:rPr>
              <a:t>Features of a piRNA</a:t>
            </a:r>
          </a:p>
          <a:p>
            <a:r>
              <a:rPr lang="en-US" dirty="0" smtClean="0">
                <a:latin typeface="Helvetica Neue"/>
                <a:cs typeface="Helvetica Neue"/>
              </a:rPr>
              <a:t>23-30 nt small RNA</a:t>
            </a:r>
          </a:p>
          <a:p>
            <a:r>
              <a:rPr lang="en-US" dirty="0" smtClean="0">
                <a:latin typeface="Helvetica Neue"/>
                <a:cs typeface="Helvetica Neue"/>
              </a:rPr>
              <a:t>5’ </a:t>
            </a:r>
            <a:r>
              <a:rPr lang="en-US" dirty="0" err="1" smtClean="0">
                <a:latin typeface="Helvetica Neue"/>
                <a:cs typeface="Helvetica Neue"/>
              </a:rPr>
              <a:t>Uridine</a:t>
            </a:r>
            <a:endParaRPr lang="en-US" dirty="0" smtClean="0">
              <a:latin typeface="Helvetica Neue"/>
              <a:cs typeface="Helvetica Neue"/>
            </a:endParaRPr>
          </a:p>
          <a:p>
            <a:r>
              <a:rPr lang="en-US" dirty="0" smtClean="0">
                <a:latin typeface="Helvetica Neue"/>
                <a:cs typeface="Helvetica Neue"/>
              </a:rPr>
              <a:t>2 O-methylation on 3 end</a:t>
            </a:r>
          </a:p>
          <a:p>
            <a:r>
              <a:rPr lang="en-US" dirty="0" smtClean="0">
                <a:latin typeface="Helvetica Neue"/>
                <a:cs typeface="Helvetica Neue"/>
              </a:rPr>
              <a:t>Dicer independent</a:t>
            </a:r>
          </a:p>
          <a:p>
            <a:r>
              <a:rPr lang="en-US" dirty="0" smtClean="0">
                <a:latin typeface="Helvetica Neue"/>
                <a:cs typeface="Helvetica Neue"/>
              </a:rPr>
              <a:t>Binds a Piwi protein</a:t>
            </a:r>
          </a:p>
          <a:p>
            <a:r>
              <a:rPr lang="en-US" dirty="0" smtClean="0">
                <a:latin typeface="Helvetica Neue"/>
                <a:cs typeface="Helvetica Neue"/>
              </a:rPr>
              <a:t>*Map to transposons*</a:t>
            </a:r>
          </a:p>
          <a:p>
            <a:endParaRPr lang="en-US" dirty="0" smtClean="0">
              <a:latin typeface="Helvetica Neue"/>
              <a:cs typeface="Helvetica Neue"/>
            </a:endParaRPr>
          </a:p>
          <a:p>
            <a:endParaRPr lang="en-US" dirty="0">
              <a:latin typeface="Helvetica Neue"/>
              <a:cs typeface="Helvetica Neue"/>
            </a:endParaRPr>
          </a:p>
        </p:txBody>
      </p:sp>
      <p:pic>
        <p:nvPicPr>
          <p:cNvPr id="18" name="Content Placeholder 7" descr="mRNA.len.v.clus.len.pdf"/>
          <p:cNvPicPr>
            <a:picLocks noGrp="1" noChangeAspect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51" r="-3651"/>
          <a:stretch>
            <a:fillRect/>
          </a:stretch>
        </p:blipFill>
        <p:spPr>
          <a:xfrm>
            <a:off x="4836160" y="1150101"/>
            <a:ext cx="2495780" cy="279696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863060" y="780769"/>
            <a:ext cx="292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piRNA clusters are very long</a:t>
            </a:r>
            <a:endParaRPr lang="en-US" u="sng" dirty="0"/>
          </a:p>
        </p:txBody>
      </p:sp>
      <p:sp>
        <p:nvSpPr>
          <p:cNvPr id="20" name="TextBox 19"/>
          <p:cNvSpPr txBox="1"/>
          <p:nvPr/>
        </p:nvSpPr>
        <p:spPr>
          <a:xfrm>
            <a:off x="5347303" y="4025418"/>
            <a:ext cx="1169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 Neue"/>
                <a:cs typeface="Helvetica Neue"/>
              </a:rPr>
              <a:t>mRNAs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62798" y="3947062"/>
            <a:ext cx="1169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 Neue"/>
                <a:cs typeface="Helvetica Neue"/>
              </a:rPr>
              <a:t>piRNA</a:t>
            </a:r>
          </a:p>
          <a:p>
            <a:pPr algn="ctr"/>
            <a:r>
              <a:rPr lang="en-US" sz="1200" dirty="0" smtClean="0">
                <a:latin typeface="Helvetica Neue"/>
                <a:cs typeface="Helvetica Neue"/>
              </a:rPr>
              <a:t>clusters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3891209" y="2174241"/>
            <a:ext cx="1567783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"/>
                <a:cs typeface="Helvetica Neue"/>
              </a:rPr>
              <a:t>Length in nt</a:t>
            </a:r>
            <a:endParaRPr lang="en-US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35858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expression is dynamic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041" y="1291548"/>
            <a:ext cx="1681759" cy="16783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95904" y="4291246"/>
            <a:ext cx="2052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Jia</a:t>
            </a:r>
            <a:r>
              <a:rPr lang="en-US" dirty="0" smtClean="0"/>
              <a:t> </a:t>
            </a:r>
            <a:r>
              <a:rPr lang="en-US" dirty="0" err="1" smtClean="0"/>
              <a:t>Xu</a:t>
            </a:r>
            <a:r>
              <a:rPr lang="en-US" dirty="0" smtClean="0"/>
              <a:t>, PhD Bioinformatics Core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95904" y="3003845"/>
            <a:ext cx="2052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Xin</a:t>
            </a:r>
            <a:r>
              <a:rPr lang="en-US" dirty="0" smtClean="0"/>
              <a:t> Li, PhD</a:t>
            </a:r>
          </a:p>
          <a:p>
            <a:r>
              <a:rPr lang="en-US" dirty="0" smtClean="0"/>
              <a:t>Zamore Lab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1" name="Content Placeholder 10" descr="A-Myb Fig 1-2.pdf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99" r="-11399"/>
          <a:stretch>
            <a:fillRect/>
          </a:stretch>
        </p:blipFill>
        <p:spPr>
          <a:xfrm>
            <a:off x="-812800" y="1016816"/>
            <a:ext cx="8759281" cy="5221424"/>
          </a:xfrm>
        </p:spPr>
      </p:pic>
    </p:spTree>
    <p:extLst>
      <p:ext uri="{BB962C8B-B14F-4D97-AF65-F5344CB8AC3E}">
        <p14:creationId xmlns:p14="http://schemas.microsoft.com/office/powerpoint/2010/main" val="3107501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cluster.coverage.v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226" b="-32226"/>
          <a:stretch>
            <a:fillRect/>
          </a:stretch>
        </p:blipFill>
        <p:spPr>
          <a:xfrm>
            <a:off x="457200" y="-145862"/>
            <a:ext cx="8229600" cy="490568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piRNA cluster</a:t>
            </a:r>
            <a:endParaRPr lang="en-US" dirty="0"/>
          </a:p>
        </p:txBody>
      </p:sp>
      <p:pic>
        <p:nvPicPr>
          <p:cNvPr id="11" name="Picture 10" descr="cluster.coverage.v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126" y="3211027"/>
            <a:ext cx="5828425" cy="3395376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>
            <a:off x="2540001" y="3211027"/>
            <a:ext cx="2040758" cy="52890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421587" y="3211027"/>
            <a:ext cx="1427654" cy="52890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335519" y="3360370"/>
            <a:ext cx="1322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"/>
                <a:cs typeface="Helvetica Neue"/>
              </a:rPr>
              <a:t>Cluster #1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1051" y="4575152"/>
            <a:ext cx="165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18672F"/>
                </a:solidFill>
                <a:latin typeface="Helvetica Neue"/>
                <a:cs typeface="Helvetica Neue"/>
              </a:rPr>
              <a:t>small RNA</a:t>
            </a:r>
            <a:endParaRPr lang="en-US" dirty="0">
              <a:solidFill>
                <a:srgbClr val="18672F"/>
              </a:solidFill>
              <a:latin typeface="Helvetica Neue"/>
              <a:cs typeface="Helvetica Neue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5815" y="5918725"/>
            <a:ext cx="1934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000000"/>
                </a:solidFill>
                <a:latin typeface="Helvetica Neue"/>
                <a:cs typeface="Helvetica Neue"/>
              </a:rPr>
              <a:t>Poly(A) RNA-</a:t>
            </a:r>
            <a:r>
              <a:rPr lang="en-US" dirty="0" err="1" smtClean="0">
                <a:solidFill>
                  <a:srgbClr val="000000"/>
                </a:solidFill>
                <a:latin typeface="Helvetica Neue"/>
                <a:cs typeface="Helvetica Neue"/>
              </a:rPr>
              <a:t>Seq</a:t>
            </a:r>
            <a:r>
              <a:rPr lang="en-US" dirty="0" smtClean="0">
                <a:solidFill>
                  <a:srgbClr val="000000"/>
                </a:solidFill>
                <a:latin typeface="Helvetica Neue"/>
                <a:cs typeface="Helvetica Neue"/>
              </a:rPr>
              <a:t> </a:t>
            </a:r>
            <a:endParaRPr lang="en-US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2330226" y="6017172"/>
            <a:ext cx="0" cy="27088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330226" y="6017172"/>
            <a:ext cx="20977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293242" y="1191735"/>
            <a:ext cx="18831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Helvetica Neue"/>
                <a:cs typeface="Helvetica Neue"/>
              </a:rPr>
              <a:t>Chromsome</a:t>
            </a:r>
            <a:r>
              <a:rPr lang="en-US" dirty="0" smtClean="0">
                <a:latin typeface="Helvetica Neue"/>
                <a:cs typeface="Helvetica Neue"/>
              </a:rPr>
              <a:t> 17</a:t>
            </a:r>
            <a:endParaRPr lang="en-US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0374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Precursor transcripts are </a:t>
            </a:r>
            <a:r>
              <a:rPr lang="en-US" dirty="0" err="1" smtClean="0"/>
              <a:t>germline</a:t>
            </a:r>
            <a:r>
              <a:rPr lang="en-US" dirty="0" smtClean="0"/>
              <a:t> specific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62452" y="5179029"/>
            <a:ext cx="614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RNA Abundance from different RNA-</a:t>
            </a:r>
            <a:r>
              <a:rPr lang="en-US" dirty="0" err="1" smtClean="0">
                <a:latin typeface="Helvetica Neue"/>
                <a:cs typeface="Helvetica Neue"/>
              </a:rPr>
              <a:t>Seq</a:t>
            </a:r>
            <a:r>
              <a:rPr lang="en-US" dirty="0" smtClean="0">
                <a:latin typeface="Helvetica Neue"/>
                <a:cs typeface="Helvetica Neue"/>
              </a:rPr>
              <a:t> libraries</a:t>
            </a:r>
            <a:endParaRPr lang="en-US" dirty="0">
              <a:latin typeface="Helvetica Neue"/>
              <a:cs typeface="Helvetica Neue"/>
            </a:endParaRPr>
          </a:p>
        </p:txBody>
      </p:sp>
      <p:pic>
        <p:nvPicPr>
          <p:cNvPr id="7" name="Content Placeholder 6" descr="cluster.transcripts.diff.tissue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885" b="-238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0265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5" descr="cluster.coverage.v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487" r="-14487" b="73281"/>
          <a:stretch/>
        </p:blipFill>
        <p:spPr>
          <a:xfrm>
            <a:off x="-728129" y="1329267"/>
            <a:ext cx="10608730" cy="17119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Evidence of contiguous precursor transcripts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35866" y="6290734"/>
            <a:ext cx="58081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Adapted from: </a:t>
            </a:r>
            <a:r>
              <a:rPr lang="en-US" sz="1200" dirty="0" err="1" smtClean="0"/>
              <a:t>Brennecke</a:t>
            </a:r>
            <a:r>
              <a:rPr lang="en-US" sz="1200" dirty="0" smtClean="0"/>
              <a:t> </a:t>
            </a:r>
            <a:r>
              <a:rPr lang="en-US" sz="1200" dirty="0"/>
              <a:t>J, Aravin AA, Stark A, et al. Discrete small RNA-generating loci as master regulators of transposon activity in Drosophila. </a:t>
            </a:r>
            <a:r>
              <a:rPr lang="en-US" sz="1200" i="1" dirty="0"/>
              <a:t>Cell</a:t>
            </a:r>
            <a:r>
              <a:rPr lang="en-US" sz="1200" dirty="0"/>
              <a:t>. 2007;128(6):1089-1103.</a:t>
            </a:r>
          </a:p>
          <a:p>
            <a:pPr algn="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38960" y="2887041"/>
            <a:ext cx="613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/>
                <a:cs typeface="Helvetica Neue"/>
              </a:rPr>
              <a:t>f</a:t>
            </a:r>
            <a:r>
              <a:rPr lang="en-US" dirty="0" smtClean="0">
                <a:latin typeface="Helvetica Neue"/>
                <a:cs typeface="Helvetica Neue"/>
              </a:rPr>
              <a:t>lamenco – 200 kb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38960" y="2490018"/>
            <a:ext cx="5913120" cy="252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3" descr="cluster.coverage.v2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47" b="11235"/>
          <a:stretch/>
        </p:blipFill>
        <p:spPr>
          <a:xfrm>
            <a:off x="477520" y="3527306"/>
            <a:ext cx="8229600" cy="1614656"/>
          </a:xfrm>
        </p:spPr>
      </p:pic>
      <p:sp>
        <p:nvSpPr>
          <p:cNvPr id="18" name="TextBox 17"/>
          <p:cNvSpPr txBox="1"/>
          <p:nvPr/>
        </p:nvSpPr>
        <p:spPr>
          <a:xfrm>
            <a:off x="2479040" y="2490018"/>
            <a:ext cx="4409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 Neue"/>
                <a:cs typeface="Helvetica Neue"/>
              </a:rPr>
              <a:t>Precursor transcript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8080" y="5276612"/>
            <a:ext cx="638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 precursor transcripts exist as a contiguous piece of RNA?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2094304" y="3257387"/>
            <a:ext cx="54342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094304" y="3041227"/>
            <a:ext cx="0" cy="48607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543800" y="3020980"/>
            <a:ext cx="0" cy="48607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288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RT-PCR analysis of precursor transcripts</a:t>
            </a:r>
            <a:endParaRPr lang="en-US" dirty="0"/>
          </a:p>
        </p:txBody>
      </p:sp>
      <p:pic>
        <p:nvPicPr>
          <p:cNvPr id="4" name="Content Placeholder 3" descr="cluster.coverage.v2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9" b="-189"/>
          <a:stretch>
            <a:fillRect/>
          </a:stretch>
        </p:blipFill>
        <p:spPr>
          <a:xfrm>
            <a:off x="1981201" y="1079910"/>
            <a:ext cx="4902426" cy="2922345"/>
          </a:xfrm>
        </p:spPr>
      </p:pic>
      <p:pic>
        <p:nvPicPr>
          <p:cNvPr id="5" name="Picture 4" descr="19-Minus-RP-042211-11-19-RP-1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0" t="52316" r="3311" b="22629"/>
          <a:stretch/>
        </p:blipFill>
        <p:spPr>
          <a:xfrm>
            <a:off x="2062480" y="5222240"/>
            <a:ext cx="4470400" cy="4351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2870" y="1018597"/>
            <a:ext cx="392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1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94973" y="1133191"/>
            <a:ext cx="392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2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0527" y="1009838"/>
            <a:ext cx="392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3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92526" y="1006074"/>
            <a:ext cx="392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5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55380" y="1142342"/>
            <a:ext cx="392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4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35585" y="1146945"/>
            <a:ext cx="392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6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95497" y="1009838"/>
            <a:ext cx="392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7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01764" y="1123705"/>
            <a:ext cx="50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RT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62156" y="4650961"/>
            <a:ext cx="1140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-RT</a:t>
            </a:r>
          </a:p>
          <a:p>
            <a:pPr algn="ctr"/>
            <a:r>
              <a:rPr lang="en-US" dirty="0" smtClean="0">
                <a:latin typeface="Helvetica Neue"/>
                <a:cs typeface="Helvetica Neue"/>
              </a:rPr>
              <a:t>+Primer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0716" y="4650961"/>
            <a:ext cx="106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+RT</a:t>
            </a:r>
          </a:p>
          <a:p>
            <a:pPr algn="ctr"/>
            <a:r>
              <a:rPr lang="en-US" dirty="0" smtClean="0">
                <a:latin typeface="Helvetica Neue"/>
                <a:cs typeface="Helvetica Neue"/>
              </a:rPr>
              <a:t>+Primer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65757" y="4650961"/>
            <a:ext cx="977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+RT</a:t>
            </a:r>
          </a:p>
          <a:p>
            <a:pPr algn="ctr"/>
            <a:r>
              <a:rPr lang="en-US" dirty="0" smtClean="0">
                <a:latin typeface="Helvetica Neue"/>
                <a:cs typeface="Helvetica Neue"/>
              </a:rPr>
              <a:t>-Primer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37914" y="4324383"/>
            <a:ext cx="476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/>
                <a:cs typeface="Helvetica Neue"/>
              </a:rPr>
              <a:t>Mouse Testes RNA after </a:t>
            </a:r>
            <a:r>
              <a:rPr lang="en-US" dirty="0" err="1" smtClean="0">
                <a:latin typeface="Helvetica Neue"/>
                <a:cs typeface="Helvetica Neue"/>
              </a:rPr>
              <a:t>DNAse</a:t>
            </a:r>
            <a:r>
              <a:rPr lang="en-US" dirty="0" smtClean="0">
                <a:latin typeface="Helvetica Neue"/>
                <a:cs typeface="Helvetica Neue"/>
              </a:rPr>
              <a:t> treatment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73464" y="5657416"/>
            <a:ext cx="16759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Helvetica Neue"/>
                <a:cs typeface="Helvetica Neue"/>
              </a:rPr>
              <a:t>  1  2   3   4  5  6   7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96310" y="5518916"/>
            <a:ext cx="815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Helvetica Neue"/>
                <a:cs typeface="Helvetica Neue"/>
              </a:rPr>
              <a:t>100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15188" y="5158792"/>
            <a:ext cx="815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Helvetica Neue"/>
                <a:cs typeface="Helvetica Neue"/>
              </a:rPr>
              <a:t>200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68354" y="4900075"/>
            <a:ext cx="815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latin typeface="Helvetica Neue"/>
                <a:cs typeface="Helvetica Neue"/>
              </a:rPr>
              <a:t>(nt)</a:t>
            </a:r>
            <a:endParaRPr lang="en-US" sz="12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07072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20" grpId="0"/>
      <p:bldP spid="21" grpId="0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982</TotalTime>
  <Words>1370</Words>
  <Application>Microsoft Macintosh PowerPoint</Application>
  <PresentationFormat>On-screen Show (4:3)</PresentationFormat>
  <Paragraphs>347</Paragraphs>
  <Slides>28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Characterizing mammalian piRNA precursors</vt:lpstr>
      <vt:lpstr>The importance of piRNAs</vt:lpstr>
      <vt:lpstr>Features of mammalian piRNAs</vt:lpstr>
      <vt:lpstr>Features of mammalian piRNAs</vt:lpstr>
      <vt:lpstr>Cluster expression is dynamic</vt:lpstr>
      <vt:lpstr>An example piRNA cluster</vt:lpstr>
      <vt:lpstr>Precursor transcripts are germline specific</vt:lpstr>
      <vt:lpstr>Evidence of contiguous precursor transcripts</vt:lpstr>
      <vt:lpstr>RT-PCR analysis of precursor transcripts</vt:lpstr>
      <vt:lpstr>SeqZip</vt:lpstr>
      <vt:lpstr>SeqZip analysis of piRNA precursor 1 </vt:lpstr>
      <vt:lpstr>SeqZip analysis of a different precursor</vt:lpstr>
      <vt:lpstr>Product abundance decreases with loop length </vt:lpstr>
      <vt:lpstr>SeqZip connects ends of a long mRNA</vt:lpstr>
      <vt:lpstr>Status of SeqZip precursor analysis</vt:lpstr>
      <vt:lpstr>Precursors are spliced</vt:lpstr>
      <vt:lpstr>Precursors are spliced</vt:lpstr>
      <vt:lpstr>EST evidence for splicing</vt:lpstr>
      <vt:lpstr>RT-PCR confirms spliced precursors</vt:lpstr>
      <vt:lpstr>Non-genome mapping piRNAs map to junctions</vt:lpstr>
      <vt:lpstr>Precursor introns have lower piRNA density</vt:lpstr>
      <vt:lpstr>Precursor introns have lower piRNA density</vt:lpstr>
      <vt:lpstr>Non-genome mapping piRNAs map to junctions</vt:lpstr>
      <vt:lpstr>Summary</vt:lpstr>
      <vt:lpstr>Future goals</vt:lpstr>
      <vt:lpstr>Thanks!</vt:lpstr>
      <vt:lpstr>PowerPoint Presentation</vt:lpstr>
      <vt:lpstr>General Comments</vt:lpstr>
    </vt:vector>
  </TitlesOfParts>
  <Company>ZamoreLab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Roy</dc:creator>
  <cp:lastModifiedBy>Chris Roy</cp:lastModifiedBy>
  <cp:revision>46</cp:revision>
  <dcterms:created xsi:type="dcterms:W3CDTF">2011-11-04T03:14:08Z</dcterms:created>
  <dcterms:modified xsi:type="dcterms:W3CDTF">2013-08-28T19:41:29Z</dcterms:modified>
</cp:coreProperties>
</file>